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61" r:id="rId3"/>
    <p:sldId id="262" r:id="rId4"/>
    <p:sldId id="263" r:id="rId5"/>
    <p:sldId id="264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98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4" r:id="rId33"/>
    <p:sldId id="295" r:id="rId34"/>
    <p:sldId id="296" r:id="rId35"/>
    <p:sldId id="297" r:id="rId3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3">
          <p15:clr>
            <a:srgbClr val="A4A3A4"/>
          </p15:clr>
        </p15:guide>
        <p15:guide id="2" pos="38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58A2"/>
    <a:srgbClr val="FF0000"/>
    <a:srgbClr val="B2B2B2"/>
    <a:srgbClr val="202020"/>
    <a:srgbClr val="323232"/>
    <a:srgbClr val="CC3300"/>
    <a:srgbClr val="CC0000"/>
    <a:srgbClr val="FF3300"/>
    <a:srgbClr val="990000"/>
    <a:srgbClr val="FF8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86374"/>
  </p:normalViewPr>
  <p:slideViewPr>
    <p:cSldViewPr snapToGrid="0" showGuides="1">
      <p:cViewPr varScale="1">
        <p:scale>
          <a:sx n="99" d="100"/>
          <a:sy n="99" d="100"/>
        </p:scale>
        <p:origin x="1116" y="78"/>
      </p:cViewPr>
      <p:guideLst>
        <p:guide orient="horz" pos="2213"/>
        <p:guide pos="38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E57A1"/>
              </a:solidFill>
              <a:ln w="12700" cap="flat" cmpd="sng" algn="ctr">
                <a:noFill/>
                <a:prstDash val="solid"/>
                <a:miter lim="800000"/>
              </a:ln>
              <a:effectLst/>
              <a:sp3d>
                <a:extrusionClr>
                  <a:srgbClr val="FFFFFF"/>
                </a:extrusionClr>
                <a:contourClr>
                  <a:srgbClr val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7CB-44AF-9BE8-A28F8CE5C1C8}"/>
              </c:ext>
            </c:extLst>
          </c:dPt>
          <c:dPt>
            <c:idx val="1"/>
            <c:invertIfNegative val="0"/>
            <c:bubble3D val="0"/>
            <c:spPr>
              <a:solidFill>
                <a:srgbClr val="0E57A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CB-44AF-9BE8-A28F8CE5C1C8}"/>
              </c:ext>
            </c:extLst>
          </c:dPt>
          <c:dPt>
            <c:idx val="2"/>
            <c:invertIfNegative val="0"/>
            <c:bubble3D val="0"/>
            <c:spPr>
              <a:solidFill>
                <a:srgbClr val="0E57A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CB-44AF-9BE8-A28F8CE5C1C8}"/>
              </c:ext>
            </c:extLst>
          </c:dPt>
          <c:dPt>
            <c:idx val="3"/>
            <c:invertIfNegative val="0"/>
            <c:bubble3D val="0"/>
            <c:spPr>
              <a:solidFill>
                <a:srgbClr val="0E57A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7CB-44AF-9BE8-A28F8CE5C1C8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zh-CN"/>
                      <a:t>2.6</a:t>
                    </a:r>
                    <a:r>
                      <a:rPr lang="en-US" altLang="zh-CN"/>
                      <a:t>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7CB-44AF-9BE8-A28F8CE5C1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1" i="0" u="none" strike="noStrike" kern="1200" baseline="0">
                    <a:solidFill>
                      <a:srgbClr val="0E57A1"/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  <a:sym typeface="Microsoft YaHei Regular" panose="020B050302020402020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2.6</c:v>
                </c:pt>
                <c:pt idx="1">
                  <c:v>3.32</c:v>
                </c:pt>
                <c:pt idx="2">
                  <c:v>5.51</c:v>
                </c:pt>
                <c:pt idx="3">
                  <c:v>9.2899999999999991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7CB-44AF-9BE8-A28F8CE5C1C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4821869"/>
        <c:axId val="36121758"/>
      </c:barChart>
      <c:lineChart>
        <c:grouping val="standard"/>
        <c:varyColors val="0"/>
        <c:ser>
          <c:idx val="2"/>
          <c:order val="1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2.6</c:v>
                </c:pt>
                <c:pt idx="1">
                  <c:v>3.32</c:v>
                </c:pt>
                <c:pt idx="2">
                  <c:v>5.51</c:v>
                </c:pt>
                <c:pt idx="3">
                  <c:v>9.2899999999999991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87CB-44AF-9BE8-A28F8CE5C1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8904006"/>
        <c:axId val="562476571"/>
      </c:lineChart>
      <c:catAx>
        <c:axId val="174821869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  <a:sym typeface="Microsoft YaHei Regular" panose="020B0503020204020204" charset="-122"/>
              </a:defRPr>
            </a:pPr>
            <a:endParaRPr lang="zh-CN"/>
          </a:p>
        </c:txPr>
        <c:crossAx val="36121758"/>
        <c:crosses val="autoZero"/>
        <c:auto val="1"/>
        <c:lblAlgn val="ctr"/>
        <c:lblOffset val="100"/>
        <c:noMultiLvlLbl val="0"/>
      </c:catAx>
      <c:valAx>
        <c:axId val="3612175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4821869"/>
        <c:crosses val="autoZero"/>
        <c:crossBetween val="between"/>
      </c:valAx>
      <c:catAx>
        <c:axId val="97890400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62476571"/>
        <c:crosses val="autoZero"/>
        <c:auto val="1"/>
        <c:lblAlgn val="ctr"/>
        <c:lblOffset val="100"/>
        <c:noMultiLvlLbl val="0"/>
      </c:catAx>
      <c:valAx>
        <c:axId val="562476571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78904006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1.封面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底图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大标题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2023/6/9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44.png"/><Relationship Id="rId5" Type="http://schemas.openxmlformats.org/officeDocument/2006/relationships/image" Target="../media/image46.png"/><Relationship Id="rId10" Type="http://schemas.openxmlformats.org/officeDocument/2006/relationships/image" Target="../media/image58.png"/><Relationship Id="rId4" Type="http://schemas.openxmlformats.org/officeDocument/2006/relationships/image" Target="../media/image45.png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9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标准制定及专利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88550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研发与创新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32460" y="904240"/>
            <a:ext cx="42424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主持并参与制定</a:t>
            </a:r>
            <a:r>
              <a:rPr lang="zh-CN" sz="1600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6项国家标准</a:t>
            </a:r>
            <a:r>
              <a:rPr lang="zh-CN" sz="160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和</a:t>
            </a:r>
            <a:r>
              <a:rPr lang="zh-CN" sz="1600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15项团体标准</a:t>
            </a:r>
          </a:p>
        </p:txBody>
      </p:sp>
      <p:sp>
        <p:nvSpPr>
          <p:cNvPr id="6" name="椭圆 5"/>
          <p:cNvSpPr/>
          <p:nvPr/>
        </p:nvSpPr>
        <p:spPr>
          <a:xfrm>
            <a:off x="5251450" y="1016635"/>
            <a:ext cx="224790" cy="224790"/>
          </a:xfrm>
          <a:prstGeom prst="ellipse">
            <a:avLst/>
          </a:prstGeom>
          <a:solidFill>
            <a:srgbClr val="105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476240" y="960120"/>
            <a:ext cx="52400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申请专利</a:t>
            </a:r>
            <a:r>
              <a:rPr lang="zh-CN" sz="1600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1</a:t>
            </a:r>
            <a:r>
              <a:rPr lang="en-US" altLang="zh-CN" sz="1600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86</a:t>
            </a:r>
            <a:r>
              <a:rPr lang="zh-CN" sz="1600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项</a:t>
            </a:r>
            <a:r>
              <a:rPr lang="zh-CN" sz="1600"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，获得专利数</a:t>
            </a:r>
            <a:r>
              <a:rPr lang="zh-CN" sz="1600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1</a:t>
            </a:r>
            <a:r>
              <a:rPr lang="en-US" altLang="zh-CN" sz="1600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43</a:t>
            </a:r>
            <a:r>
              <a:rPr lang="zh-CN" sz="1600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项</a:t>
            </a:r>
            <a:r>
              <a:rPr lang="zh-CN" sz="1600"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，其中发明专利</a:t>
            </a:r>
            <a:r>
              <a:rPr lang="zh-CN" sz="1600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3</a:t>
            </a:r>
            <a:r>
              <a:rPr lang="en-US" altLang="zh-CN" sz="1600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9</a:t>
            </a:r>
            <a:r>
              <a:rPr lang="zh-CN" sz="1600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项</a:t>
            </a:r>
          </a:p>
        </p:txBody>
      </p:sp>
      <p:pic>
        <p:nvPicPr>
          <p:cNvPr id="9" name="图片 8" descr="1.标准及专利"/>
          <p:cNvPicPr>
            <a:picLocks noChangeAspect="1"/>
          </p:cNvPicPr>
          <p:nvPr/>
        </p:nvPicPr>
        <p:blipFill>
          <a:blip r:embed="rId3"/>
          <a:srcRect l="2750" t="20333" r="60349" b="12315"/>
          <a:stretch>
            <a:fillRect/>
          </a:stretch>
        </p:blipFill>
        <p:spPr>
          <a:xfrm>
            <a:off x="300990" y="1414780"/>
            <a:ext cx="4498975" cy="4618990"/>
          </a:xfrm>
          <a:prstGeom prst="rect">
            <a:avLst/>
          </a:prstGeom>
        </p:spPr>
      </p:pic>
      <p:pic>
        <p:nvPicPr>
          <p:cNvPr id="10" name="图片 9" descr="1.标准及专利"/>
          <p:cNvPicPr>
            <a:picLocks noChangeAspect="1"/>
          </p:cNvPicPr>
          <p:nvPr/>
        </p:nvPicPr>
        <p:blipFill>
          <a:blip r:embed="rId3"/>
          <a:srcRect l="43573" t="20778" r="2089" b="13954"/>
          <a:stretch>
            <a:fillRect/>
          </a:stretch>
        </p:blipFill>
        <p:spPr>
          <a:xfrm>
            <a:off x="5177155" y="1414780"/>
            <a:ext cx="6743700" cy="4556760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407670" y="960755"/>
            <a:ext cx="224790" cy="224790"/>
          </a:xfrm>
          <a:prstGeom prst="ellipse">
            <a:avLst/>
          </a:prstGeom>
          <a:solidFill>
            <a:srgbClr val="105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国家项目案例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89185" y="274320"/>
            <a:ext cx="19323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研发与创新</a:t>
            </a:r>
            <a:endParaRPr lang="zh-CN" b="1">
              <a:solidFill>
                <a:schemeClr val="tx1">
                  <a:lumMod val="65000"/>
                  <a:lumOff val="35000"/>
                </a:schemeClr>
              </a:solidFill>
              <a:latin typeface="Microsoft YaHei Bold" panose="020B0503020204020204" charset="-122"/>
              <a:ea typeface="Microsoft YaHei Bold" panose="020B0503020204020204" charset="-122"/>
              <a:cs typeface="Microsoft YaHei Regular" panose="020B0503020204020204" charset="-122"/>
            </a:endParaRPr>
          </a:p>
          <a:p>
            <a:pPr algn="r"/>
            <a:endParaRPr b="1">
              <a:solidFill>
                <a:schemeClr val="tx1">
                  <a:lumMod val="65000"/>
                  <a:lumOff val="35000"/>
                </a:schemeClr>
              </a:solidFill>
              <a:latin typeface="Microsoft YaHei Bold" panose="020B0503020204020204" charset="-122"/>
              <a:ea typeface="Microsoft YaHei Bold" panose="020B0503020204020204" charset="-122"/>
              <a:cs typeface="Microsoft YaHei Regular" panose="020B0503020204020204" charset="-122"/>
            </a:endParaRPr>
          </a:p>
        </p:txBody>
      </p:sp>
      <p:pic>
        <p:nvPicPr>
          <p:cNvPr id="7" name="图片 6" descr="2.国家项目案例"/>
          <p:cNvPicPr>
            <a:picLocks noChangeAspect="1"/>
          </p:cNvPicPr>
          <p:nvPr/>
        </p:nvPicPr>
        <p:blipFill>
          <a:blip r:embed="rId3"/>
          <a:srcRect l="1505" t="14981" r="52422" b="31019"/>
          <a:stretch>
            <a:fillRect/>
          </a:stretch>
        </p:blipFill>
        <p:spPr>
          <a:xfrm>
            <a:off x="300990" y="1017270"/>
            <a:ext cx="5617210" cy="3703320"/>
          </a:xfrm>
          <a:prstGeom prst="rect">
            <a:avLst/>
          </a:prstGeom>
        </p:spPr>
      </p:pic>
      <p:pic>
        <p:nvPicPr>
          <p:cNvPr id="18" name="图片 17" descr="2.国家项目案例"/>
          <p:cNvPicPr>
            <a:picLocks noChangeAspect="1"/>
          </p:cNvPicPr>
          <p:nvPr/>
        </p:nvPicPr>
        <p:blipFill>
          <a:blip r:embed="rId3"/>
          <a:srcRect l="50333" t="14991" r="3505" b="30574"/>
          <a:stretch>
            <a:fillRect/>
          </a:stretch>
        </p:blipFill>
        <p:spPr>
          <a:xfrm>
            <a:off x="6254115" y="1017905"/>
            <a:ext cx="5628005" cy="373316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00990" y="5095240"/>
            <a:ext cx="5628005" cy="8959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239510" y="5085080"/>
            <a:ext cx="5628005" cy="8959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1974850" y="5313045"/>
            <a:ext cx="257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>
                <a:solidFill>
                  <a:srgbClr val="1058A2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国家02重大专项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7674610" y="5313045"/>
            <a:ext cx="3439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>
                <a:solidFill>
                  <a:srgbClr val="1058A2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国家及省部级研发项目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研发生产流程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89185" y="274320"/>
            <a:ext cx="19323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研发与创新</a:t>
            </a:r>
            <a:endParaRPr lang="zh-CN" b="1">
              <a:solidFill>
                <a:schemeClr val="tx1">
                  <a:lumMod val="65000"/>
                  <a:lumOff val="35000"/>
                </a:schemeClr>
              </a:solidFill>
              <a:latin typeface="Microsoft YaHei Bold" panose="020B0503020204020204" charset="-122"/>
              <a:ea typeface="Microsoft YaHei Bold" panose="020B0503020204020204" charset="-122"/>
              <a:cs typeface="Microsoft YaHei Regular" panose="020B0503020204020204" charset="-122"/>
            </a:endParaRPr>
          </a:p>
          <a:p>
            <a:pPr algn="r"/>
            <a:endParaRPr b="1">
              <a:solidFill>
                <a:schemeClr val="tx1">
                  <a:lumMod val="65000"/>
                  <a:lumOff val="35000"/>
                </a:schemeClr>
              </a:solidFill>
              <a:latin typeface="Microsoft YaHei Bold" panose="020B0503020204020204" charset="-122"/>
              <a:ea typeface="Microsoft YaHei Bold" panose="020B0503020204020204" charset="-122"/>
              <a:cs typeface="Microsoft YaHei Regular" panose="020B0503020204020204" charset="-122"/>
            </a:endParaRPr>
          </a:p>
        </p:txBody>
      </p:sp>
      <p:pic>
        <p:nvPicPr>
          <p:cNvPr id="3" name="图片 2" descr="3.研发生产流程"/>
          <p:cNvPicPr>
            <a:picLocks noChangeAspect="1"/>
          </p:cNvPicPr>
          <p:nvPr/>
        </p:nvPicPr>
        <p:blipFill>
          <a:blip r:embed="rId3"/>
          <a:srcRect l="2521" t="17111" r="69917" b="55556"/>
          <a:stretch>
            <a:fillRect/>
          </a:stretch>
        </p:blipFill>
        <p:spPr>
          <a:xfrm>
            <a:off x="307340" y="1173480"/>
            <a:ext cx="3360420" cy="1874520"/>
          </a:xfrm>
          <a:prstGeom prst="rect">
            <a:avLst/>
          </a:prstGeom>
        </p:spPr>
      </p:pic>
      <p:pic>
        <p:nvPicPr>
          <p:cNvPr id="5" name="图片 4" descr="3.研发生产流程"/>
          <p:cNvPicPr>
            <a:picLocks noChangeAspect="1"/>
          </p:cNvPicPr>
          <p:nvPr/>
        </p:nvPicPr>
        <p:blipFill>
          <a:blip r:embed="rId3"/>
          <a:srcRect l="36141" t="17111" r="36297" b="55556"/>
          <a:stretch>
            <a:fillRect/>
          </a:stretch>
        </p:blipFill>
        <p:spPr>
          <a:xfrm>
            <a:off x="4406265" y="1173480"/>
            <a:ext cx="3360420" cy="1874520"/>
          </a:xfrm>
          <a:prstGeom prst="rect">
            <a:avLst/>
          </a:prstGeom>
        </p:spPr>
      </p:pic>
      <p:pic>
        <p:nvPicPr>
          <p:cNvPr id="6" name="图片 5" descr="3.研发生产流程"/>
          <p:cNvPicPr>
            <a:picLocks noChangeAspect="1"/>
          </p:cNvPicPr>
          <p:nvPr/>
        </p:nvPicPr>
        <p:blipFill>
          <a:blip r:embed="rId3"/>
          <a:srcRect l="70234" t="17111" r="2370" b="55833"/>
          <a:stretch>
            <a:fillRect/>
          </a:stretch>
        </p:blipFill>
        <p:spPr>
          <a:xfrm>
            <a:off x="8562975" y="1173480"/>
            <a:ext cx="3340100" cy="1855470"/>
          </a:xfrm>
          <a:prstGeom prst="rect">
            <a:avLst/>
          </a:prstGeom>
        </p:spPr>
      </p:pic>
      <p:pic>
        <p:nvPicPr>
          <p:cNvPr id="8" name="图片 7" descr="3.研发生产流程"/>
          <p:cNvPicPr>
            <a:picLocks noChangeAspect="1"/>
          </p:cNvPicPr>
          <p:nvPr/>
        </p:nvPicPr>
        <p:blipFill>
          <a:blip r:embed="rId3"/>
          <a:srcRect l="2521" t="54704" r="69917" b="18241"/>
          <a:stretch>
            <a:fillRect/>
          </a:stretch>
        </p:blipFill>
        <p:spPr>
          <a:xfrm>
            <a:off x="297815" y="3751580"/>
            <a:ext cx="3360420" cy="1855470"/>
          </a:xfrm>
          <a:prstGeom prst="rect">
            <a:avLst/>
          </a:prstGeom>
        </p:spPr>
      </p:pic>
      <p:pic>
        <p:nvPicPr>
          <p:cNvPr id="9" name="图片 8" descr="3.研发生产流程"/>
          <p:cNvPicPr>
            <a:picLocks noChangeAspect="1"/>
          </p:cNvPicPr>
          <p:nvPr/>
        </p:nvPicPr>
        <p:blipFill>
          <a:blip r:embed="rId3"/>
          <a:srcRect l="35984" t="54157" r="36302" b="18241"/>
          <a:stretch>
            <a:fillRect/>
          </a:stretch>
        </p:blipFill>
        <p:spPr>
          <a:xfrm>
            <a:off x="4377690" y="3714115"/>
            <a:ext cx="3378835" cy="1892935"/>
          </a:xfrm>
          <a:prstGeom prst="rect">
            <a:avLst/>
          </a:prstGeom>
        </p:spPr>
      </p:pic>
      <p:pic>
        <p:nvPicPr>
          <p:cNvPr id="11" name="图片 10" descr="3.研发生产流程"/>
          <p:cNvPicPr>
            <a:picLocks noChangeAspect="1"/>
          </p:cNvPicPr>
          <p:nvPr/>
        </p:nvPicPr>
        <p:blipFill>
          <a:blip r:embed="rId3"/>
          <a:srcRect l="69922" t="54713" r="2365" b="18241"/>
          <a:stretch>
            <a:fillRect/>
          </a:stretch>
        </p:blipFill>
        <p:spPr>
          <a:xfrm>
            <a:off x="8475980" y="3733165"/>
            <a:ext cx="3378835" cy="1854835"/>
          </a:xfrm>
          <a:prstGeom prst="rect">
            <a:avLst/>
          </a:prstGeom>
        </p:spPr>
      </p:pic>
      <p:pic>
        <p:nvPicPr>
          <p:cNvPr id="12" name="图片 11" descr="3.研发生产流程"/>
          <p:cNvPicPr>
            <a:picLocks noChangeAspect="1"/>
          </p:cNvPicPr>
          <p:nvPr/>
        </p:nvPicPr>
        <p:blipFill>
          <a:blip r:embed="rId4"/>
          <a:srcRect l="64708" t="64806" r="31250" b="29463"/>
          <a:stretch>
            <a:fillRect/>
          </a:stretch>
        </p:blipFill>
        <p:spPr>
          <a:xfrm>
            <a:off x="7848600" y="4444365"/>
            <a:ext cx="492760" cy="393065"/>
          </a:xfrm>
          <a:prstGeom prst="rect">
            <a:avLst/>
          </a:prstGeom>
        </p:spPr>
      </p:pic>
      <p:pic>
        <p:nvPicPr>
          <p:cNvPr id="13" name="图片 12" descr="3.研发生产流程"/>
          <p:cNvPicPr>
            <a:picLocks noChangeAspect="1"/>
          </p:cNvPicPr>
          <p:nvPr/>
        </p:nvPicPr>
        <p:blipFill>
          <a:blip r:embed="rId4"/>
          <a:srcRect l="64708" t="64806" r="31250" b="29463"/>
          <a:stretch>
            <a:fillRect/>
          </a:stretch>
        </p:blipFill>
        <p:spPr>
          <a:xfrm>
            <a:off x="3803650" y="4483100"/>
            <a:ext cx="492760" cy="393065"/>
          </a:xfrm>
          <a:prstGeom prst="rect">
            <a:avLst/>
          </a:prstGeom>
        </p:spPr>
      </p:pic>
      <p:pic>
        <p:nvPicPr>
          <p:cNvPr id="14" name="图片 13" descr="3.研发生产流程"/>
          <p:cNvPicPr>
            <a:picLocks noChangeAspect="1"/>
          </p:cNvPicPr>
          <p:nvPr/>
        </p:nvPicPr>
        <p:blipFill>
          <a:blip r:embed="rId4"/>
          <a:srcRect l="64708" t="64806" r="31250" b="29463"/>
          <a:stretch>
            <a:fillRect/>
          </a:stretch>
        </p:blipFill>
        <p:spPr>
          <a:xfrm flipH="1">
            <a:off x="3803650" y="1914525"/>
            <a:ext cx="492760" cy="393065"/>
          </a:xfrm>
          <a:prstGeom prst="rect">
            <a:avLst/>
          </a:prstGeom>
        </p:spPr>
      </p:pic>
      <p:pic>
        <p:nvPicPr>
          <p:cNvPr id="15" name="图片 14" descr="3.研发生产流程"/>
          <p:cNvPicPr>
            <a:picLocks noChangeAspect="1"/>
          </p:cNvPicPr>
          <p:nvPr/>
        </p:nvPicPr>
        <p:blipFill>
          <a:blip r:embed="rId4"/>
          <a:srcRect l="64708" t="64806" r="31250" b="29463"/>
          <a:stretch>
            <a:fillRect/>
          </a:stretch>
        </p:blipFill>
        <p:spPr>
          <a:xfrm flipH="1">
            <a:off x="7952740" y="1979295"/>
            <a:ext cx="492760" cy="393065"/>
          </a:xfrm>
          <a:prstGeom prst="rect">
            <a:avLst/>
          </a:prstGeom>
        </p:spPr>
      </p:pic>
      <p:pic>
        <p:nvPicPr>
          <p:cNvPr id="16" name="图片 15" descr="3.研发生产流程"/>
          <p:cNvPicPr>
            <a:picLocks noChangeAspect="1"/>
          </p:cNvPicPr>
          <p:nvPr/>
        </p:nvPicPr>
        <p:blipFill>
          <a:blip r:embed="rId4"/>
          <a:srcRect l="64708" t="64806" r="31250" b="29463"/>
          <a:stretch>
            <a:fillRect/>
          </a:stretch>
        </p:blipFill>
        <p:spPr>
          <a:xfrm rot="16200000">
            <a:off x="10127615" y="3141345"/>
            <a:ext cx="492760" cy="39306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04595" y="2710815"/>
            <a:ext cx="19323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计算机仿真设计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633085" y="2710815"/>
            <a:ext cx="19323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芯片代工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9860915" y="2691765"/>
            <a:ext cx="19323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模块制造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469390" y="5269865"/>
            <a:ext cx="19323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应用试验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557520" y="5269865"/>
            <a:ext cx="19323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可靠性试验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9970770" y="5250815"/>
            <a:ext cx="19323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测</a:t>
            </a:r>
            <a:r>
              <a:rPr lang="en-US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 </a:t>
            </a:r>
            <a:r>
              <a:rPr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试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测试分析中心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89185" y="274320"/>
            <a:ext cx="19323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研发与创新</a:t>
            </a:r>
            <a:endParaRPr lang="zh-CN" b="1">
              <a:solidFill>
                <a:schemeClr val="tx1">
                  <a:lumMod val="65000"/>
                  <a:lumOff val="35000"/>
                </a:schemeClr>
              </a:solidFill>
              <a:latin typeface="Microsoft YaHei Bold" panose="020B0503020204020204" charset="-122"/>
              <a:ea typeface="Microsoft YaHei Bold" panose="020B0503020204020204" charset="-122"/>
              <a:cs typeface="Microsoft YaHei Regular" panose="020B0503020204020204" charset="-122"/>
            </a:endParaRPr>
          </a:p>
          <a:p>
            <a:pPr algn="r"/>
            <a:endParaRPr b="1">
              <a:solidFill>
                <a:schemeClr val="tx1">
                  <a:lumMod val="65000"/>
                  <a:lumOff val="35000"/>
                </a:schemeClr>
              </a:solidFill>
              <a:latin typeface="Microsoft YaHei Bold" panose="020B0503020204020204" charset="-122"/>
              <a:ea typeface="Microsoft YaHei Bold" panose="020B0503020204020204" charset="-122"/>
              <a:cs typeface="Microsoft YaHei Regular" panose="020B0503020204020204" charset="-122"/>
            </a:endParaRPr>
          </a:p>
        </p:txBody>
      </p:sp>
      <p:pic>
        <p:nvPicPr>
          <p:cNvPr id="7" name="图片 6" descr="4.测试分析中心"/>
          <p:cNvPicPr>
            <a:picLocks noChangeAspect="1"/>
          </p:cNvPicPr>
          <p:nvPr/>
        </p:nvPicPr>
        <p:blipFill>
          <a:blip r:embed="rId3"/>
          <a:srcRect l="2604" t="18148" r="80542" b="54444"/>
          <a:stretch>
            <a:fillRect/>
          </a:stretch>
        </p:blipFill>
        <p:spPr>
          <a:xfrm>
            <a:off x="317500" y="1244600"/>
            <a:ext cx="2054860" cy="1879600"/>
          </a:xfrm>
          <a:prstGeom prst="rect">
            <a:avLst/>
          </a:prstGeom>
        </p:spPr>
      </p:pic>
      <p:pic>
        <p:nvPicPr>
          <p:cNvPr id="10" name="图片 9" descr="4.测试分析中心"/>
          <p:cNvPicPr>
            <a:picLocks noChangeAspect="1"/>
          </p:cNvPicPr>
          <p:nvPr/>
        </p:nvPicPr>
        <p:blipFill>
          <a:blip r:embed="rId3"/>
          <a:srcRect l="21875" t="18333" r="60729" b="54630"/>
          <a:stretch>
            <a:fillRect/>
          </a:stretch>
        </p:blipFill>
        <p:spPr>
          <a:xfrm>
            <a:off x="2667000" y="1257300"/>
            <a:ext cx="2120900" cy="1854200"/>
          </a:xfrm>
          <a:prstGeom prst="rect">
            <a:avLst/>
          </a:prstGeom>
        </p:spPr>
      </p:pic>
      <p:pic>
        <p:nvPicPr>
          <p:cNvPr id="18" name="图片 17" descr="4.测试分析中心"/>
          <p:cNvPicPr>
            <a:picLocks noChangeAspect="1"/>
          </p:cNvPicPr>
          <p:nvPr/>
        </p:nvPicPr>
        <p:blipFill>
          <a:blip r:embed="rId3"/>
          <a:srcRect l="75042" t="53278" r="2505" b="15583"/>
          <a:stretch>
            <a:fillRect/>
          </a:stretch>
        </p:blipFill>
        <p:spPr>
          <a:xfrm>
            <a:off x="9136380" y="3653790"/>
            <a:ext cx="2737485" cy="2135505"/>
          </a:xfrm>
          <a:prstGeom prst="rect">
            <a:avLst/>
          </a:prstGeom>
        </p:spPr>
      </p:pic>
      <p:pic>
        <p:nvPicPr>
          <p:cNvPr id="19" name="图片 18" descr="4.测试分析中心"/>
          <p:cNvPicPr>
            <a:picLocks noChangeAspect="1"/>
          </p:cNvPicPr>
          <p:nvPr/>
        </p:nvPicPr>
        <p:blipFill>
          <a:blip r:embed="rId3"/>
          <a:srcRect l="41354" t="18333" r="41563" b="54444"/>
          <a:stretch>
            <a:fillRect/>
          </a:stretch>
        </p:blipFill>
        <p:spPr>
          <a:xfrm>
            <a:off x="5041900" y="1257300"/>
            <a:ext cx="2082800" cy="1866900"/>
          </a:xfrm>
          <a:prstGeom prst="rect">
            <a:avLst/>
          </a:prstGeom>
        </p:spPr>
      </p:pic>
      <p:pic>
        <p:nvPicPr>
          <p:cNvPr id="23" name="图片 22" descr="4.测试分析中心"/>
          <p:cNvPicPr>
            <a:picLocks noChangeAspect="1"/>
          </p:cNvPicPr>
          <p:nvPr/>
        </p:nvPicPr>
        <p:blipFill>
          <a:blip r:embed="rId3"/>
          <a:srcRect l="60833" t="18333" r="21979" b="54444"/>
          <a:stretch>
            <a:fillRect/>
          </a:stretch>
        </p:blipFill>
        <p:spPr>
          <a:xfrm>
            <a:off x="7416800" y="1257300"/>
            <a:ext cx="2095500" cy="1866900"/>
          </a:xfrm>
          <a:prstGeom prst="rect">
            <a:avLst/>
          </a:prstGeom>
        </p:spPr>
      </p:pic>
      <p:pic>
        <p:nvPicPr>
          <p:cNvPr id="24" name="图片 23" descr="4.测试分析中心"/>
          <p:cNvPicPr>
            <a:picLocks noChangeAspect="1"/>
          </p:cNvPicPr>
          <p:nvPr/>
        </p:nvPicPr>
        <p:blipFill>
          <a:blip r:embed="rId3"/>
          <a:srcRect l="80313" t="18333" r="2500" b="54630"/>
          <a:stretch>
            <a:fillRect/>
          </a:stretch>
        </p:blipFill>
        <p:spPr>
          <a:xfrm>
            <a:off x="9791700" y="1257300"/>
            <a:ext cx="2095500" cy="1854200"/>
          </a:xfrm>
          <a:prstGeom prst="rect">
            <a:avLst/>
          </a:prstGeom>
        </p:spPr>
      </p:pic>
      <p:pic>
        <p:nvPicPr>
          <p:cNvPr id="25" name="图片 24" descr="4.测试分析中心"/>
          <p:cNvPicPr>
            <a:picLocks noChangeAspect="1"/>
          </p:cNvPicPr>
          <p:nvPr/>
        </p:nvPicPr>
        <p:blipFill>
          <a:blip r:embed="rId3"/>
          <a:srcRect l="2505" t="53269" r="75125" b="15731"/>
          <a:stretch>
            <a:fillRect/>
          </a:stretch>
        </p:blipFill>
        <p:spPr>
          <a:xfrm>
            <a:off x="305435" y="3653155"/>
            <a:ext cx="2727325" cy="2125980"/>
          </a:xfrm>
          <a:prstGeom prst="rect">
            <a:avLst/>
          </a:prstGeom>
        </p:spPr>
      </p:pic>
      <p:pic>
        <p:nvPicPr>
          <p:cNvPr id="28" name="图片 27" descr="4.测试分析中心"/>
          <p:cNvPicPr>
            <a:picLocks noChangeAspect="1"/>
          </p:cNvPicPr>
          <p:nvPr/>
        </p:nvPicPr>
        <p:blipFill>
          <a:blip r:embed="rId3"/>
          <a:srcRect l="26630" t="53269" r="51000" b="15731"/>
          <a:stretch>
            <a:fillRect/>
          </a:stretch>
        </p:blipFill>
        <p:spPr>
          <a:xfrm>
            <a:off x="3246755" y="3653155"/>
            <a:ext cx="2727325" cy="2125980"/>
          </a:xfrm>
          <a:prstGeom prst="rect">
            <a:avLst/>
          </a:prstGeom>
        </p:spPr>
      </p:pic>
      <p:pic>
        <p:nvPicPr>
          <p:cNvPr id="29" name="图片 28" descr="4.测试分析中心"/>
          <p:cNvPicPr>
            <a:picLocks noChangeAspect="1"/>
          </p:cNvPicPr>
          <p:nvPr/>
        </p:nvPicPr>
        <p:blipFill>
          <a:blip r:embed="rId3"/>
          <a:srcRect l="50922" t="53269" r="26797" b="15731"/>
          <a:stretch>
            <a:fillRect/>
          </a:stretch>
        </p:blipFill>
        <p:spPr>
          <a:xfrm>
            <a:off x="6195695" y="3653155"/>
            <a:ext cx="2716530" cy="212598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80695" y="2787015"/>
            <a:ext cx="19323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半导体功率分析仪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3109595" y="2787015"/>
            <a:ext cx="12484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液晶分析仪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5567680" y="2774315"/>
            <a:ext cx="13112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数字显微镜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7902575" y="2787015"/>
            <a:ext cx="13112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ESD测试台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10268585" y="2787015"/>
            <a:ext cx="13112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UIS测试仪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882015" y="5441950"/>
            <a:ext cx="16833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IGBT短路测试台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3768725" y="5441950"/>
            <a:ext cx="16833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浪涌电流测试台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6878955" y="5441950"/>
            <a:ext cx="16833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双脉冲测试台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9512300" y="5441950"/>
            <a:ext cx="22123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变频振动试验系统VVF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可靠性实验室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89185" y="274320"/>
            <a:ext cx="19323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研发与创新</a:t>
            </a:r>
            <a:endParaRPr lang="zh-CN" b="1">
              <a:solidFill>
                <a:schemeClr val="tx1">
                  <a:lumMod val="65000"/>
                  <a:lumOff val="35000"/>
                </a:schemeClr>
              </a:solidFill>
              <a:latin typeface="Microsoft YaHei Bold" panose="020B0503020204020204" charset="-122"/>
              <a:ea typeface="Microsoft YaHei Bold" panose="020B0503020204020204" charset="-122"/>
              <a:cs typeface="Microsoft YaHei Regular" panose="020B0503020204020204" charset="-122"/>
            </a:endParaRPr>
          </a:p>
          <a:p>
            <a:pPr algn="r"/>
            <a:endParaRPr b="1">
              <a:solidFill>
                <a:schemeClr val="tx1">
                  <a:lumMod val="65000"/>
                  <a:lumOff val="35000"/>
                </a:schemeClr>
              </a:solidFill>
              <a:latin typeface="Microsoft YaHei Bold" panose="020B0503020204020204" charset="-122"/>
              <a:ea typeface="Microsoft YaHei Bold" panose="020B0503020204020204" charset="-122"/>
              <a:cs typeface="Microsoft YaHei Regular" panose="020B0503020204020204" charset="-122"/>
            </a:endParaRPr>
          </a:p>
        </p:txBody>
      </p:sp>
      <p:pic>
        <p:nvPicPr>
          <p:cNvPr id="5" name="图片 4" descr="5.可靠性实验室"/>
          <p:cNvPicPr>
            <a:picLocks noChangeAspect="1"/>
          </p:cNvPicPr>
          <p:nvPr/>
        </p:nvPicPr>
        <p:blipFill>
          <a:blip r:embed="rId3"/>
          <a:srcRect l="2396" t="17037" r="80521" b="51667"/>
          <a:stretch>
            <a:fillRect/>
          </a:stretch>
        </p:blipFill>
        <p:spPr>
          <a:xfrm>
            <a:off x="292100" y="1168400"/>
            <a:ext cx="2082800" cy="2146300"/>
          </a:xfrm>
          <a:prstGeom prst="rect">
            <a:avLst/>
          </a:prstGeom>
        </p:spPr>
      </p:pic>
      <p:pic>
        <p:nvPicPr>
          <p:cNvPr id="8" name="图片 7" descr="5.可靠性实验室"/>
          <p:cNvPicPr>
            <a:picLocks noChangeAspect="1"/>
          </p:cNvPicPr>
          <p:nvPr/>
        </p:nvPicPr>
        <p:blipFill>
          <a:blip r:embed="rId3"/>
          <a:srcRect l="22083" t="17222" r="61146" b="51481"/>
          <a:stretch>
            <a:fillRect/>
          </a:stretch>
        </p:blipFill>
        <p:spPr>
          <a:xfrm>
            <a:off x="2692400" y="1181100"/>
            <a:ext cx="2044700" cy="2146300"/>
          </a:xfrm>
          <a:prstGeom prst="rect">
            <a:avLst/>
          </a:prstGeom>
        </p:spPr>
      </p:pic>
      <p:pic>
        <p:nvPicPr>
          <p:cNvPr id="9" name="图片 8" descr="5.可靠性实验室"/>
          <p:cNvPicPr>
            <a:picLocks noChangeAspect="1"/>
          </p:cNvPicPr>
          <p:nvPr/>
        </p:nvPicPr>
        <p:blipFill>
          <a:blip r:embed="rId3"/>
          <a:srcRect l="41563" t="17407" r="41667" b="51481"/>
          <a:stretch>
            <a:fillRect/>
          </a:stretch>
        </p:blipFill>
        <p:spPr>
          <a:xfrm>
            <a:off x="5067300" y="1193800"/>
            <a:ext cx="2044700" cy="2133600"/>
          </a:xfrm>
          <a:prstGeom prst="rect">
            <a:avLst/>
          </a:prstGeom>
        </p:spPr>
      </p:pic>
      <p:pic>
        <p:nvPicPr>
          <p:cNvPr id="11" name="图片 10" descr="5.可靠性实验室"/>
          <p:cNvPicPr>
            <a:picLocks noChangeAspect="1"/>
          </p:cNvPicPr>
          <p:nvPr/>
        </p:nvPicPr>
        <p:blipFill>
          <a:blip r:embed="rId3"/>
          <a:srcRect l="61036" t="17222" r="22083" b="51481"/>
          <a:stretch>
            <a:fillRect/>
          </a:stretch>
        </p:blipFill>
        <p:spPr>
          <a:xfrm>
            <a:off x="7435215" y="1181100"/>
            <a:ext cx="2058035" cy="2146300"/>
          </a:xfrm>
          <a:prstGeom prst="rect">
            <a:avLst/>
          </a:prstGeom>
        </p:spPr>
      </p:pic>
      <p:pic>
        <p:nvPicPr>
          <p:cNvPr id="12" name="图片 11" descr="5.可靠性实验室"/>
          <p:cNvPicPr>
            <a:picLocks noChangeAspect="1"/>
          </p:cNvPicPr>
          <p:nvPr/>
        </p:nvPicPr>
        <p:blipFill>
          <a:blip r:embed="rId3"/>
          <a:srcRect l="80313" t="17407" r="2708" b="51296"/>
          <a:stretch>
            <a:fillRect/>
          </a:stretch>
        </p:blipFill>
        <p:spPr>
          <a:xfrm>
            <a:off x="9791700" y="1193800"/>
            <a:ext cx="2070100" cy="2146300"/>
          </a:xfrm>
          <a:prstGeom prst="rect">
            <a:avLst/>
          </a:prstGeom>
        </p:spPr>
      </p:pic>
      <p:pic>
        <p:nvPicPr>
          <p:cNvPr id="13" name="图片 12" descr="5.可靠性实验室"/>
          <p:cNvPicPr>
            <a:picLocks noChangeAspect="1"/>
          </p:cNvPicPr>
          <p:nvPr/>
        </p:nvPicPr>
        <p:blipFill>
          <a:blip r:embed="rId3"/>
          <a:srcRect l="2495" t="53333" r="74479" b="14074"/>
          <a:stretch>
            <a:fillRect/>
          </a:stretch>
        </p:blipFill>
        <p:spPr>
          <a:xfrm>
            <a:off x="297815" y="3657600"/>
            <a:ext cx="2807335" cy="2235200"/>
          </a:xfrm>
          <a:prstGeom prst="rect">
            <a:avLst/>
          </a:prstGeom>
        </p:spPr>
      </p:pic>
      <p:pic>
        <p:nvPicPr>
          <p:cNvPr id="14" name="图片 13" descr="5.可靠性实验室"/>
          <p:cNvPicPr>
            <a:picLocks noChangeAspect="1"/>
          </p:cNvPicPr>
          <p:nvPr/>
        </p:nvPicPr>
        <p:blipFill>
          <a:blip r:embed="rId3"/>
          <a:srcRect l="26563" t="53148" r="50417" b="13889"/>
          <a:stretch>
            <a:fillRect/>
          </a:stretch>
        </p:blipFill>
        <p:spPr>
          <a:xfrm>
            <a:off x="3232150" y="3644900"/>
            <a:ext cx="2806700" cy="2260600"/>
          </a:xfrm>
          <a:prstGeom prst="rect">
            <a:avLst/>
          </a:prstGeom>
        </p:spPr>
      </p:pic>
      <p:pic>
        <p:nvPicPr>
          <p:cNvPr id="15" name="图片 14" descr="5.可靠性实验室"/>
          <p:cNvPicPr>
            <a:picLocks noChangeAspect="1"/>
          </p:cNvPicPr>
          <p:nvPr/>
        </p:nvPicPr>
        <p:blipFill>
          <a:blip r:embed="rId3"/>
          <a:srcRect l="50516" t="52963" r="26354" b="14074"/>
          <a:stretch>
            <a:fillRect/>
          </a:stretch>
        </p:blipFill>
        <p:spPr>
          <a:xfrm>
            <a:off x="6158865" y="3632200"/>
            <a:ext cx="2820035" cy="2260600"/>
          </a:xfrm>
          <a:prstGeom prst="rect">
            <a:avLst/>
          </a:prstGeom>
        </p:spPr>
      </p:pic>
      <p:pic>
        <p:nvPicPr>
          <p:cNvPr id="16" name="图片 15" descr="5.可靠性实验室"/>
          <p:cNvPicPr>
            <a:picLocks noChangeAspect="1"/>
          </p:cNvPicPr>
          <p:nvPr/>
        </p:nvPicPr>
        <p:blipFill>
          <a:blip r:embed="rId3"/>
          <a:srcRect l="74688" t="52963" r="2396" b="13889"/>
          <a:stretch>
            <a:fillRect/>
          </a:stretch>
        </p:blipFill>
        <p:spPr>
          <a:xfrm>
            <a:off x="9099550" y="3632200"/>
            <a:ext cx="2794000" cy="22733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77190" y="3007995"/>
            <a:ext cx="1932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4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高温栅偏试验台HTGB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755265" y="2997200"/>
            <a:ext cx="1932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4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高温反偏试验台HTRB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5054600" y="3033395"/>
            <a:ext cx="29991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2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高温高湿反偏试验台H³TRB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7675245" y="3020695"/>
            <a:ext cx="1932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4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功率循环试验台PC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9989185" y="3007995"/>
            <a:ext cx="1932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4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高温高湿试验箱TH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760095" y="5586095"/>
            <a:ext cx="1932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4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间歇寿命试验台IOL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3775075" y="5586095"/>
            <a:ext cx="1932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4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温度循环试验箱TC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6663690" y="5586095"/>
            <a:ext cx="1932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4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低温存储试验箱LTS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9694545" y="5598795"/>
            <a:ext cx="1932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4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温度冲击试验箱TST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失效与分析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89185" y="274320"/>
            <a:ext cx="19323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研发与创新</a:t>
            </a:r>
            <a:endParaRPr lang="zh-CN" b="1">
              <a:solidFill>
                <a:schemeClr val="tx1">
                  <a:lumMod val="65000"/>
                  <a:lumOff val="35000"/>
                </a:schemeClr>
              </a:solidFill>
              <a:latin typeface="Microsoft YaHei Bold" panose="020B0503020204020204" charset="-122"/>
              <a:ea typeface="Microsoft YaHei Bold" panose="020B0503020204020204" charset="-122"/>
              <a:cs typeface="Microsoft YaHei Regular" panose="020B0503020204020204" charset="-122"/>
            </a:endParaRPr>
          </a:p>
          <a:p>
            <a:pPr algn="r"/>
            <a:endParaRPr b="1">
              <a:solidFill>
                <a:schemeClr val="tx1">
                  <a:lumMod val="65000"/>
                  <a:lumOff val="35000"/>
                </a:schemeClr>
              </a:solidFill>
              <a:latin typeface="Microsoft YaHei Bold" panose="020B0503020204020204" charset="-122"/>
              <a:ea typeface="Microsoft YaHei Bold" panose="020B0503020204020204" charset="-122"/>
              <a:cs typeface="Microsoft YaHei Regular" panose="020B0503020204020204" charset="-122"/>
            </a:endParaRPr>
          </a:p>
        </p:txBody>
      </p:sp>
      <p:pic>
        <p:nvPicPr>
          <p:cNvPr id="7" name="图片 6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760730"/>
            <a:ext cx="11620500" cy="53365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36930" y="998220"/>
            <a:ext cx="19323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失效发生</a:t>
            </a:r>
          </a:p>
          <a:p>
            <a:pPr algn="ctr"/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及复现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769235" y="998220"/>
            <a:ext cx="19323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失效信息</a:t>
            </a:r>
          </a:p>
          <a:p>
            <a:pPr algn="ctr"/>
            <a:r>
              <a:rPr lang="zh-CN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收集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966335" y="998220"/>
            <a:ext cx="19323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外观目检和</a:t>
            </a:r>
          </a:p>
          <a:p>
            <a:pPr algn="ctr"/>
            <a:r>
              <a:rPr lang="zh-CN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镜检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7341235" y="998220"/>
            <a:ext cx="19323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性能与</a:t>
            </a:r>
          </a:p>
          <a:p>
            <a:pPr algn="ctr"/>
            <a:r>
              <a:rPr lang="zh-CN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参数测试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9500235" y="998220"/>
            <a:ext cx="19323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综合分析及</a:t>
            </a:r>
          </a:p>
          <a:p>
            <a:pPr algn="ctr"/>
            <a:r>
              <a:rPr lang="zh-CN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预判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9171940" y="2776220"/>
            <a:ext cx="1932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X-ray </a:t>
            </a:r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检查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5311140" y="2776220"/>
            <a:ext cx="1932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C-SAM </a:t>
            </a:r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检查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2223135" y="2636520"/>
            <a:ext cx="1932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失效点定位与分析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3950335" y="5646420"/>
            <a:ext cx="26435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失效机制、结论、纠正措施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3658235" y="3500120"/>
            <a:ext cx="26435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断面分析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3582035" y="4130040"/>
            <a:ext cx="26435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去封装外壳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6691630" y="3735705"/>
            <a:ext cx="2643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OM</a:t>
            </a:r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观察</a:t>
            </a:r>
          </a:p>
          <a:p>
            <a:pPr algn="ctr"/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液晶分析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9422130" y="3735705"/>
            <a:ext cx="2643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FIB</a:t>
            </a:r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、</a:t>
            </a:r>
            <a:r>
              <a:rPr lang="en-US" altLang="zh-CN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EMMI</a:t>
            </a:r>
          </a:p>
          <a:p>
            <a:pPr algn="ctr"/>
            <a:r>
              <a:rPr lang="en-US" altLang="zh-CN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OBIRCH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9252585" y="5472430"/>
            <a:ext cx="2643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SEM</a:t>
            </a:r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扫描电镜、</a:t>
            </a:r>
          </a:p>
          <a:p>
            <a:pPr algn="ctr"/>
            <a:r>
              <a:rPr lang="en-US" altLang="zh-CN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EDX</a:t>
            </a:r>
            <a:r>
              <a: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能谱仪分析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应用测试平台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89185" y="274320"/>
            <a:ext cx="19323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研发与创新</a:t>
            </a:r>
            <a:endParaRPr lang="zh-CN" b="1">
              <a:solidFill>
                <a:schemeClr val="tx1">
                  <a:lumMod val="65000"/>
                  <a:lumOff val="35000"/>
                </a:schemeClr>
              </a:solidFill>
              <a:latin typeface="Microsoft YaHei Bold" panose="020B0503020204020204" charset="-122"/>
              <a:ea typeface="Microsoft YaHei Bold" panose="020B0503020204020204" charset="-122"/>
              <a:cs typeface="Microsoft YaHei Regular" panose="020B0503020204020204" charset="-122"/>
            </a:endParaRPr>
          </a:p>
          <a:p>
            <a:pPr algn="r"/>
            <a:endParaRPr b="1">
              <a:solidFill>
                <a:schemeClr val="tx1">
                  <a:lumMod val="65000"/>
                  <a:lumOff val="35000"/>
                </a:schemeClr>
              </a:solidFill>
              <a:latin typeface="Microsoft YaHei Bold" panose="020B0503020204020204" charset="-122"/>
              <a:ea typeface="Microsoft YaHei Bold" panose="020B0503020204020204" charset="-122"/>
              <a:cs typeface="Microsoft YaHei Regular" panose="020B0503020204020204" charset="-122"/>
            </a:endParaRPr>
          </a:p>
        </p:txBody>
      </p:sp>
      <p:pic>
        <p:nvPicPr>
          <p:cNvPr id="3" name="图片 2" descr="7.应用研究平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95300" y="1548765"/>
            <a:ext cx="428625" cy="14357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光伏测试平台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286500" y="1365250"/>
            <a:ext cx="428625" cy="18027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电动汽车测试平台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95300" y="4159250"/>
            <a:ext cx="428625" cy="20815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变频器测试平台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286500" y="3981450"/>
            <a:ext cx="428625" cy="18027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开关电源测试平台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失效与分析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284345" y="2550160"/>
            <a:ext cx="3623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sym typeface="+mn-ea"/>
              </a:rPr>
              <a:t>产品与服务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质保体系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89185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产品与服务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32460" y="904240"/>
            <a:ext cx="92392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生产过程经过</a:t>
            </a:r>
            <a:r>
              <a:rPr lang="zh-CN" sz="1600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ISO9001/IAFT16949</a:t>
            </a:r>
            <a:r>
              <a:rPr lang="zh-CN" sz="1600"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、</a:t>
            </a:r>
            <a:r>
              <a:rPr lang="zh-CN" sz="1600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GB/T24001</a:t>
            </a:r>
            <a:r>
              <a:rPr lang="zh-CN" sz="1600"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、</a:t>
            </a:r>
            <a:r>
              <a:rPr lang="zh-CN" sz="1600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GB/T45001</a:t>
            </a:r>
            <a:r>
              <a:rPr lang="zh-CN" sz="1600"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三体系认证！</a:t>
            </a:r>
          </a:p>
        </p:txBody>
      </p:sp>
      <p:sp>
        <p:nvSpPr>
          <p:cNvPr id="11" name="椭圆 10"/>
          <p:cNvSpPr/>
          <p:nvPr/>
        </p:nvSpPr>
        <p:spPr>
          <a:xfrm>
            <a:off x="407670" y="960755"/>
            <a:ext cx="224790" cy="224790"/>
          </a:xfrm>
          <a:prstGeom prst="ellipse">
            <a:avLst/>
          </a:prstGeom>
          <a:solidFill>
            <a:srgbClr val="105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1.质保体系"/>
          <p:cNvPicPr>
            <a:picLocks noChangeAspect="1"/>
          </p:cNvPicPr>
          <p:nvPr/>
        </p:nvPicPr>
        <p:blipFill>
          <a:blip r:embed="rId3"/>
          <a:srcRect l="8328" t="19731" r="78427" b="46426"/>
          <a:stretch>
            <a:fillRect/>
          </a:stretch>
        </p:blipFill>
        <p:spPr>
          <a:xfrm>
            <a:off x="1015365" y="1353185"/>
            <a:ext cx="1614805" cy="2320925"/>
          </a:xfrm>
          <a:prstGeom prst="rect">
            <a:avLst/>
          </a:prstGeom>
        </p:spPr>
      </p:pic>
      <p:pic>
        <p:nvPicPr>
          <p:cNvPr id="7" name="图片 6" descr="1.质保体系"/>
          <p:cNvPicPr>
            <a:picLocks noChangeAspect="1"/>
          </p:cNvPicPr>
          <p:nvPr/>
        </p:nvPicPr>
        <p:blipFill>
          <a:blip r:embed="rId3"/>
          <a:srcRect l="31974" t="57324" r="55094" b="11240"/>
          <a:stretch>
            <a:fillRect/>
          </a:stretch>
        </p:blipFill>
        <p:spPr>
          <a:xfrm>
            <a:off x="3936365" y="3931285"/>
            <a:ext cx="1576705" cy="2155825"/>
          </a:xfrm>
          <a:prstGeom prst="rect">
            <a:avLst/>
          </a:prstGeom>
        </p:spPr>
      </p:pic>
      <p:pic>
        <p:nvPicPr>
          <p:cNvPr id="8" name="图片 7" descr="1.质保体系"/>
          <p:cNvPicPr>
            <a:picLocks noChangeAspect="1"/>
          </p:cNvPicPr>
          <p:nvPr/>
        </p:nvPicPr>
        <p:blipFill>
          <a:blip r:embed="rId3"/>
          <a:srcRect l="31766" t="20101" r="55094" b="46611"/>
          <a:stretch>
            <a:fillRect/>
          </a:stretch>
        </p:blipFill>
        <p:spPr>
          <a:xfrm>
            <a:off x="3860165" y="1376045"/>
            <a:ext cx="1602105" cy="2282825"/>
          </a:xfrm>
          <a:prstGeom prst="rect">
            <a:avLst/>
          </a:prstGeom>
        </p:spPr>
      </p:pic>
      <p:pic>
        <p:nvPicPr>
          <p:cNvPr id="9" name="图片 8" descr="1.质保体系"/>
          <p:cNvPicPr>
            <a:picLocks noChangeAspect="1"/>
          </p:cNvPicPr>
          <p:nvPr/>
        </p:nvPicPr>
        <p:blipFill>
          <a:blip r:embed="rId3"/>
          <a:srcRect l="55260" t="20620" r="31635" b="46593"/>
          <a:stretch>
            <a:fillRect/>
          </a:stretch>
        </p:blipFill>
        <p:spPr>
          <a:xfrm>
            <a:off x="6775450" y="1414145"/>
            <a:ext cx="1597660" cy="2248535"/>
          </a:xfrm>
          <a:prstGeom prst="rect">
            <a:avLst/>
          </a:prstGeom>
        </p:spPr>
      </p:pic>
      <p:pic>
        <p:nvPicPr>
          <p:cNvPr id="10" name="图片 9" descr="1.质保体系"/>
          <p:cNvPicPr>
            <a:picLocks noChangeAspect="1"/>
          </p:cNvPicPr>
          <p:nvPr/>
        </p:nvPicPr>
        <p:blipFill>
          <a:blip r:embed="rId3"/>
          <a:srcRect l="78432" t="20657" r="8427" b="46611"/>
          <a:stretch>
            <a:fillRect/>
          </a:stretch>
        </p:blipFill>
        <p:spPr>
          <a:xfrm>
            <a:off x="9600565" y="1383030"/>
            <a:ext cx="1602105" cy="2244725"/>
          </a:xfrm>
          <a:prstGeom prst="rect">
            <a:avLst/>
          </a:prstGeom>
        </p:spPr>
      </p:pic>
      <p:pic>
        <p:nvPicPr>
          <p:cNvPr id="12" name="图片 11" descr="1.质保体系"/>
          <p:cNvPicPr>
            <a:picLocks noChangeAspect="1"/>
          </p:cNvPicPr>
          <p:nvPr/>
        </p:nvPicPr>
        <p:blipFill>
          <a:blip r:embed="rId3"/>
          <a:srcRect l="8328" t="57324" r="78323" b="10500"/>
          <a:stretch>
            <a:fillRect/>
          </a:stretch>
        </p:blipFill>
        <p:spPr>
          <a:xfrm>
            <a:off x="1022985" y="3931285"/>
            <a:ext cx="1627505" cy="2206625"/>
          </a:xfrm>
          <a:prstGeom prst="rect">
            <a:avLst/>
          </a:prstGeom>
        </p:spPr>
      </p:pic>
      <p:pic>
        <p:nvPicPr>
          <p:cNvPr id="13" name="图片 12" descr="1.质保体系"/>
          <p:cNvPicPr>
            <a:picLocks noChangeAspect="1"/>
          </p:cNvPicPr>
          <p:nvPr/>
        </p:nvPicPr>
        <p:blipFill>
          <a:blip r:embed="rId3"/>
          <a:srcRect l="78536" t="56954" r="8636" b="11240"/>
          <a:stretch>
            <a:fillRect/>
          </a:stretch>
        </p:blipFill>
        <p:spPr>
          <a:xfrm>
            <a:off x="9620885" y="3905885"/>
            <a:ext cx="1564005" cy="2181225"/>
          </a:xfrm>
          <a:prstGeom prst="rect">
            <a:avLst/>
          </a:prstGeom>
        </p:spPr>
      </p:pic>
      <p:pic>
        <p:nvPicPr>
          <p:cNvPr id="14" name="图片 13" descr="1.质保体系"/>
          <p:cNvPicPr>
            <a:picLocks noChangeAspect="1"/>
          </p:cNvPicPr>
          <p:nvPr/>
        </p:nvPicPr>
        <p:blipFill>
          <a:blip r:embed="rId3"/>
          <a:srcRect l="55411" t="57324" r="31760" b="10870"/>
          <a:stretch>
            <a:fillRect/>
          </a:stretch>
        </p:blipFill>
        <p:spPr>
          <a:xfrm>
            <a:off x="6801485" y="3931285"/>
            <a:ext cx="1564005" cy="21812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信息化生产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89185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产品与服务</a:t>
            </a:r>
          </a:p>
        </p:txBody>
      </p:sp>
      <p:pic>
        <p:nvPicPr>
          <p:cNvPr id="3" name="图片 2" descr="2.信息化生产"/>
          <p:cNvPicPr>
            <a:picLocks noChangeAspect="1"/>
          </p:cNvPicPr>
          <p:nvPr/>
        </p:nvPicPr>
        <p:blipFill>
          <a:blip r:embed="rId3"/>
          <a:srcRect l="3438" t="18333" r="67500" b="54444"/>
          <a:stretch>
            <a:fillRect/>
          </a:stretch>
        </p:blipFill>
        <p:spPr>
          <a:xfrm>
            <a:off x="419100" y="1257300"/>
            <a:ext cx="3543300" cy="1866900"/>
          </a:xfrm>
          <a:prstGeom prst="rect">
            <a:avLst/>
          </a:prstGeom>
        </p:spPr>
      </p:pic>
      <p:pic>
        <p:nvPicPr>
          <p:cNvPr id="15" name="图片 14" descr="2.信息化生产"/>
          <p:cNvPicPr>
            <a:picLocks noChangeAspect="1"/>
          </p:cNvPicPr>
          <p:nvPr/>
        </p:nvPicPr>
        <p:blipFill>
          <a:blip r:embed="rId3"/>
          <a:srcRect l="35417" t="18519" r="35625" b="54259"/>
          <a:stretch>
            <a:fillRect/>
          </a:stretch>
        </p:blipFill>
        <p:spPr>
          <a:xfrm>
            <a:off x="4318000" y="1270000"/>
            <a:ext cx="3530600" cy="1866900"/>
          </a:xfrm>
          <a:prstGeom prst="rect">
            <a:avLst/>
          </a:prstGeom>
        </p:spPr>
      </p:pic>
      <p:pic>
        <p:nvPicPr>
          <p:cNvPr id="16" name="图片 15" descr="2.信息化生产"/>
          <p:cNvPicPr>
            <a:picLocks noChangeAspect="1"/>
          </p:cNvPicPr>
          <p:nvPr/>
        </p:nvPicPr>
        <p:blipFill>
          <a:blip r:embed="rId3"/>
          <a:srcRect l="3438" t="50741" r="67708" b="22037"/>
          <a:stretch>
            <a:fillRect/>
          </a:stretch>
        </p:blipFill>
        <p:spPr>
          <a:xfrm>
            <a:off x="406400" y="3479800"/>
            <a:ext cx="3517900" cy="1866900"/>
          </a:xfrm>
          <a:prstGeom prst="rect">
            <a:avLst/>
          </a:prstGeom>
        </p:spPr>
      </p:pic>
      <p:pic>
        <p:nvPicPr>
          <p:cNvPr id="17" name="图片 16" descr="2.信息化生产"/>
          <p:cNvPicPr>
            <a:picLocks noChangeAspect="1"/>
          </p:cNvPicPr>
          <p:nvPr/>
        </p:nvPicPr>
        <p:blipFill>
          <a:blip r:embed="rId3"/>
          <a:srcRect l="67188" t="18519" r="3750" b="54259"/>
          <a:stretch>
            <a:fillRect/>
          </a:stretch>
        </p:blipFill>
        <p:spPr>
          <a:xfrm>
            <a:off x="8191500" y="1270000"/>
            <a:ext cx="3543300" cy="1866900"/>
          </a:xfrm>
          <a:prstGeom prst="rect">
            <a:avLst/>
          </a:prstGeom>
        </p:spPr>
      </p:pic>
      <p:pic>
        <p:nvPicPr>
          <p:cNvPr id="18" name="图片 17" descr="2.信息化生产"/>
          <p:cNvPicPr>
            <a:picLocks noChangeAspect="1"/>
          </p:cNvPicPr>
          <p:nvPr/>
        </p:nvPicPr>
        <p:blipFill>
          <a:blip r:embed="rId3"/>
          <a:srcRect l="67083" t="50926" r="3646" b="22037"/>
          <a:stretch>
            <a:fillRect/>
          </a:stretch>
        </p:blipFill>
        <p:spPr>
          <a:xfrm>
            <a:off x="8159750" y="3492500"/>
            <a:ext cx="3568700" cy="1854200"/>
          </a:xfrm>
          <a:prstGeom prst="rect">
            <a:avLst/>
          </a:prstGeom>
        </p:spPr>
      </p:pic>
      <p:pic>
        <p:nvPicPr>
          <p:cNvPr id="19" name="图片 18" descr="2.信息化生产"/>
          <p:cNvPicPr>
            <a:picLocks noChangeAspect="1"/>
          </p:cNvPicPr>
          <p:nvPr/>
        </p:nvPicPr>
        <p:blipFill>
          <a:blip r:embed="rId3"/>
          <a:srcRect l="35313" t="50741" r="35625" b="22037"/>
          <a:stretch>
            <a:fillRect/>
          </a:stretch>
        </p:blipFill>
        <p:spPr>
          <a:xfrm>
            <a:off x="4305300" y="3479800"/>
            <a:ext cx="3543300" cy="18669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845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目</a:t>
            </a:r>
            <a:r>
              <a:rPr lang="en-US" alt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 </a:t>
            </a:r>
            <a:r>
              <a:rPr lang="zh-CN" altLang="en-US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录</a:t>
            </a:r>
          </a:p>
        </p:txBody>
      </p:sp>
      <p:pic>
        <p:nvPicPr>
          <p:cNvPr id="5" name="图片 4" descr="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5880" y="146050"/>
            <a:ext cx="330835" cy="441960"/>
          </a:xfrm>
          <a:prstGeom prst="rect">
            <a:avLst/>
          </a:prstGeom>
        </p:spPr>
      </p:pic>
      <p:pic>
        <p:nvPicPr>
          <p:cNvPr id="6" name="图片 5" descr="2.目录"/>
          <p:cNvPicPr>
            <a:picLocks noChangeAspect="1"/>
          </p:cNvPicPr>
          <p:nvPr/>
        </p:nvPicPr>
        <p:blipFill>
          <a:blip r:embed="rId4"/>
          <a:srcRect l="33417" t="24204" r="33990" b="69093"/>
          <a:stretch>
            <a:fillRect/>
          </a:stretch>
        </p:blipFill>
        <p:spPr>
          <a:xfrm>
            <a:off x="4109085" y="1659890"/>
            <a:ext cx="3973830" cy="459740"/>
          </a:xfrm>
          <a:prstGeom prst="rect">
            <a:avLst/>
          </a:prstGeom>
        </p:spPr>
      </p:pic>
      <p:pic>
        <p:nvPicPr>
          <p:cNvPr id="7" name="图片 6" descr="2.目录"/>
          <p:cNvPicPr>
            <a:picLocks noChangeAspect="1"/>
          </p:cNvPicPr>
          <p:nvPr/>
        </p:nvPicPr>
        <p:blipFill>
          <a:blip r:embed="rId4"/>
          <a:srcRect l="33417" t="24204" r="33990" b="69093"/>
          <a:stretch>
            <a:fillRect/>
          </a:stretch>
        </p:blipFill>
        <p:spPr>
          <a:xfrm>
            <a:off x="4109085" y="2641600"/>
            <a:ext cx="3973830" cy="459740"/>
          </a:xfrm>
          <a:prstGeom prst="rect">
            <a:avLst/>
          </a:prstGeom>
        </p:spPr>
      </p:pic>
      <p:pic>
        <p:nvPicPr>
          <p:cNvPr id="8" name="图片 7" descr="2.目录"/>
          <p:cNvPicPr>
            <a:picLocks noChangeAspect="1"/>
          </p:cNvPicPr>
          <p:nvPr/>
        </p:nvPicPr>
        <p:blipFill>
          <a:blip r:embed="rId4"/>
          <a:srcRect l="33417" t="24204" r="33990" b="69093"/>
          <a:stretch>
            <a:fillRect/>
          </a:stretch>
        </p:blipFill>
        <p:spPr>
          <a:xfrm>
            <a:off x="4109085" y="3623310"/>
            <a:ext cx="3973830" cy="459740"/>
          </a:xfrm>
          <a:prstGeom prst="rect">
            <a:avLst/>
          </a:prstGeom>
        </p:spPr>
      </p:pic>
      <p:pic>
        <p:nvPicPr>
          <p:cNvPr id="9" name="图片 8" descr="2.目录"/>
          <p:cNvPicPr>
            <a:picLocks noChangeAspect="1"/>
          </p:cNvPicPr>
          <p:nvPr/>
        </p:nvPicPr>
        <p:blipFill>
          <a:blip r:embed="rId4"/>
          <a:srcRect l="33417" t="24204" r="33990" b="69093"/>
          <a:stretch>
            <a:fillRect/>
          </a:stretch>
        </p:blipFill>
        <p:spPr>
          <a:xfrm>
            <a:off x="4109085" y="4605020"/>
            <a:ext cx="3973830" cy="4597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311650" y="1678940"/>
            <a:ext cx="330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11650" y="2660650"/>
            <a:ext cx="330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2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311650" y="3632835"/>
            <a:ext cx="330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3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302125" y="4624070"/>
            <a:ext cx="330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4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686425" y="1684655"/>
            <a:ext cx="1417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公司简介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676900" y="2665095"/>
            <a:ext cx="1417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研发与创新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602605" y="3645535"/>
            <a:ext cx="1417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产品与服务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676900" y="4614545"/>
            <a:ext cx="1417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市场与业绩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超净抗静电厂房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89185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产品与服务</a:t>
            </a:r>
          </a:p>
        </p:txBody>
      </p:sp>
      <p:pic>
        <p:nvPicPr>
          <p:cNvPr id="5" name="图片 4" descr="3.抗静电房"/>
          <p:cNvPicPr>
            <a:picLocks noChangeAspect="1"/>
          </p:cNvPicPr>
          <p:nvPr/>
        </p:nvPicPr>
        <p:blipFill>
          <a:blip r:embed="rId3"/>
          <a:srcRect l="2813" t="27593" r="47917" b="26852"/>
          <a:stretch>
            <a:fillRect/>
          </a:stretch>
        </p:blipFill>
        <p:spPr>
          <a:xfrm>
            <a:off x="342900" y="1892300"/>
            <a:ext cx="6007100" cy="3124200"/>
          </a:xfrm>
          <a:prstGeom prst="rect">
            <a:avLst/>
          </a:prstGeom>
        </p:spPr>
      </p:pic>
      <p:pic>
        <p:nvPicPr>
          <p:cNvPr id="8" name="图片 7" descr="3.抗静电房"/>
          <p:cNvPicPr>
            <a:picLocks noChangeAspect="1"/>
          </p:cNvPicPr>
          <p:nvPr/>
        </p:nvPicPr>
        <p:blipFill>
          <a:blip r:embed="rId3"/>
          <a:srcRect l="52167" t="14843" r="2422" b="14241"/>
          <a:stretch>
            <a:fillRect/>
          </a:stretch>
        </p:blipFill>
        <p:spPr>
          <a:xfrm>
            <a:off x="6350000" y="1118870"/>
            <a:ext cx="5536565" cy="48634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51815" y="2152650"/>
            <a:ext cx="1800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华山厂区：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51815" y="2616835"/>
            <a:ext cx="53924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6000</a:t>
            </a:r>
            <a:r>
              <a:rPr lang="en-US" altLang="zh-CN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㎡先进厂房       1700㎡抗静电超净模块车间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51815" y="3493135"/>
            <a:ext cx="1800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新竹厂区：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97840" y="3861435"/>
            <a:ext cx="56978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58222㎡先进厂房     19230㎡抗静电超净模块车间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产品范围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89185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产品与服务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533650" y="872371"/>
            <a:ext cx="7983220" cy="5154414"/>
            <a:chOff x="4724" y="1900"/>
            <a:chExt cx="10886" cy="7028"/>
          </a:xfrm>
        </p:grpSpPr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9033" y="1900"/>
              <a:ext cx="2618" cy="100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 dirty="0">
                  <a:latin typeface="+mn-lt"/>
                  <a:ea typeface="微软雅黑" panose="020B0503020204020204" charset="-122"/>
                </a:rPr>
                <a:t>IGBT  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芯片</a:t>
              </a:r>
            </a:p>
            <a:p>
              <a:pPr>
                <a:defRPr/>
              </a:pPr>
              <a:r>
                <a:rPr lang="en-US" altLang="zh-CN" sz="1200" dirty="0">
                  <a:latin typeface="+mn-lt"/>
                  <a:ea typeface="微软雅黑" panose="020B0503020204020204" charset="-122"/>
                </a:rPr>
                <a:t>MOS  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芯片</a:t>
              </a: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defRPr/>
              </a:pPr>
              <a:r>
                <a:rPr lang="en-US" altLang="zh-CN" sz="1200" dirty="0">
                  <a:latin typeface="+mn-lt"/>
                  <a:ea typeface="微软雅黑" panose="020B0503020204020204" charset="-122"/>
                </a:rPr>
                <a:t>FRED  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芯片</a:t>
              </a:r>
            </a:p>
            <a:p>
              <a:pPr>
                <a:defRPr/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</a:rPr>
                <a:t>SiC 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芯片</a:t>
              </a:r>
            </a:p>
          </p:txBody>
        </p:sp>
        <p:pic>
          <p:nvPicPr>
            <p:cNvPr id="14339" name="Picture 12" descr="fanwe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85" y="3133"/>
              <a:ext cx="6215" cy="5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3"/>
            <p:cNvSpPr txBox="1">
              <a:spLocks noChangeArrowheads="1"/>
            </p:cNvSpPr>
            <p:nvPr/>
          </p:nvSpPr>
          <p:spPr bwMode="auto">
            <a:xfrm>
              <a:off x="13115" y="5967"/>
              <a:ext cx="2495" cy="264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150000"/>
                </a:lnSpc>
                <a:buFont typeface="Wingdings" panose="05000000000000000000" pitchFamily="2" charset="2"/>
                <a:buNone/>
                <a:defRPr/>
              </a:pPr>
              <a:r>
                <a:rPr lang="en-US" altLang="zh-CN" sz="1200" dirty="0">
                  <a:latin typeface="+mn-lt"/>
                  <a:ea typeface="微软雅黑" panose="020B0503020204020204" charset="-122"/>
                </a:rPr>
                <a:t>IGBT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</a:rPr>
                <a:t>  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模块</a:t>
              </a: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  <a:buFont typeface="Wingdings" panose="05000000000000000000" pitchFamily="2" charset="2"/>
                <a:buNone/>
                <a:defRPr/>
              </a:pPr>
              <a:r>
                <a:rPr lang="en-US" altLang="zh-CN" sz="1200" dirty="0">
                  <a:latin typeface="+mn-lt"/>
                  <a:ea typeface="微软雅黑" panose="020B0503020204020204" charset="-122"/>
                </a:rPr>
                <a:t>MOS  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模块</a:t>
              </a:r>
            </a:p>
            <a:p>
              <a:pPr>
                <a:lnSpc>
                  <a:spcPct val="150000"/>
                </a:lnSpc>
                <a:buFont typeface="Wingdings" panose="05000000000000000000" pitchFamily="2" charset="2"/>
                <a:buNone/>
                <a:defRPr/>
              </a:pPr>
              <a:r>
                <a:rPr lang="en-US" altLang="zh-CN" sz="1200" dirty="0">
                  <a:latin typeface="+mn-lt"/>
                  <a:ea typeface="微软雅黑" panose="020B0503020204020204" charset="-122"/>
                </a:rPr>
                <a:t>FRED 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模块</a:t>
              </a:r>
            </a:p>
            <a:p>
              <a:pPr>
                <a:lnSpc>
                  <a:spcPct val="150000"/>
                </a:lnSpc>
                <a:buFont typeface="Wingdings" panose="05000000000000000000" pitchFamily="2" charset="2"/>
                <a:buNone/>
                <a:defRPr/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</a:rPr>
                <a:t>SiC 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模块</a:t>
              </a:r>
            </a:p>
            <a:p>
              <a:pPr>
                <a:lnSpc>
                  <a:spcPct val="150000"/>
                </a:lnSpc>
                <a:buFont typeface="Wingdings" panose="05000000000000000000" pitchFamily="2" charset="2"/>
                <a:buNone/>
                <a:defRPr/>
              </a:pP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整流桥模块</a:t>
              </a: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  <a:buFont typeface="Wingdings" panose="05000000000000000000" pitchFamily="2" charset="2"/>
                <a:buNone/>
                <a:defRPr/>
              </a:pP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可控硅模块</a:t>
              </a: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  <a:buFont typeface="Wingdings" panose="05000000000000000000" pitchFamily="2" charset="2"/>
                <a:buNone/>
                <a:defRPr/>
              </a:pP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用户定制模块</a:t>
              </a: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4724" y="6534"/>
              <a:ext cx="3175" cy="15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US" altLang="zh-CN" sz="1200" dirty="0">
                  <a:latin typeface="+mn-lt"/>
                  <a:ea typeface="微软雅黑" panose="020B0503020204020204" charset="-122"/>
                </a:rPr>
                <a:t>IGBT  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分立器件</a:t>
              </a: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en-US" altLang="zh-CN" sz="1200" dirty="0">
                  <a:latin typeface="+mn-lt"/>
                  <a:ea typeface="微软雅黑" panose="020B0503020204020204" charset="-122"/>
                </a:rPr>
                <a:t>MOS  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分立器件</a:t>
              </a: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en-US" altLang="zh-CN" sz="1200" dirty="0">
                  <a:latin typeface="+mn-lt"/>
                  <a:ea typeface="微软雅黑" panose="020B0503020204020204" charset="-122"/>
                </a:rPr>
                <a:t>FRED  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分立器件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</a:rPr>
                <a:t>SiC  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分立器件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产品领域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89185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产品与服务</a:t>
            </a:r>
          </a:p>
        </p:txBody>
      </p:sp>
      <p:pic>
        <p:nvPicPr>
          <p:cNvPr id="5" name="图片 4" descr="5.应用领域"/>
          <p:cNvPicPr>
            <a:picLocks noChangeAspect="1"/>
          </p:cNvPicPr>
          <p:nvPr/>
        </p:nvPicPr>
        <p:blipFill>
          <a:blip r:embed="rId3"/>
          <a:srcRect l="27130" t="16769" r="51083" b="18259"/>
          <a:stretch>
            <a:fillRect/>
          </a:stretch>
        </p:blipFill>
        <p:spPr>
          <a:xfrm>
            <a:off x="3307715" y="1149985"/>
            <a:ext cx="2656205" cy="4455795"/>
          </a:xfrm>
          <a:prstGeom prst="rect">
            <a:avLst/>
          </a:prstGeom>
        </p:spPr>
      </p:pic>
      <p:pic>
        <p:nvPicPr>
          <p:cNvPr id="9" name="图片 8" descr="5.应用领域"/>
          <p:cNvPicPr>
            <a:picLocks noChangeAspect="1"/>
          </p:cNvPicPr>
          <p:nvPr/>
        </p:nvPicPr>
        <p:blipFill>
          <a:blip r:embed="rId3"/>
          <a:srcRect l="2672" t="16907" r="75542" b="17657"/>
          <a:stretch>
            <a:fillRect/>
          </a:stretch>
        </p:blipFill>
        <p:spPr>
          <a:xfrm>
            <a:off x="325755" y="1159510"/>
            <a:ext cx="2656205" cy="4487545"/>
          </a:xfrm>
          <a:prstGeom prst="rect">
            <a:avLst/>
          </a:prstGeom>
        </p:spPr>
      </p:pic>
      <p:pic>
        <p:nvPicPr>
          <p:cNvPr id="10" name="图片 9" descr="5.应用领域"/>
          <p:cNvPicPr>
            <a:picLocks noChangeAspect="1"/>
          </p:cNvPicPr>
          <p:nvPr/>
        </p:nvPicPr>
        <p:blipFill>
          <a:blip r:embed="rId3"/>
          <a:srcRect l="51667" t="16472" r="26625" b="17954"/>
          <a:stretch>
            <a:fillRect/>
          </a:stretch>
        </p:blipFill>
        <p:spPr>
          <a:xfrm>
            <a:off x="6299200" y="1129665"/>
            <a:ext cx="2646680" cy="4497070"/>
          </a:xfrm>
          <a:prstGeom prst="rect">
            <a:avLst/>
          </a:prstGeom>
        </p:spPr>
      </p:pic>
      <p:pic>
        <p:nvPicPr>
          <p:cNvPr id="8" name="图片 7" descr="5.应用领域"/>
          <p:cNvPicPr>
            <a:picLocks noChangeAspect="1"/>
          </p:cNvPicPr>
          <p:nvPr/>
        </p:nvPicPr>
        <p:blipFill>
          <a:blip r:embed="rId3"/>
          <a:srcRect l="76042" t="16620" r="2172" b="18102"/>
          <a:stretch>
            <a:fillRect/>
          </a:stretch>
        </p:blipFill>
        <p:spPr>
          <a:xfrm>
            <a:off x="9271000" y="1139825"/>
            <a:ext cx="2656205" cy="44767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36625" y="5044440"/>
            <a:ext cx="19323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400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工业控制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851910" y="5044440"/>
            <a:ext cx="19323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400" b="1" dirty="0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新能源汽车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013575" y="5044440"/>
            <a:ext cx="19323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400" b="1" dirty="0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新能源发电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9726295" y="4859655"/>
            <a:ext cx="19323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400" b="1" dirty="0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家用电器及医疗器械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变频器应用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89185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产品与服务</a:t>
            </a:r>
          </a:p>
        </p:txBody>
      </p:sp>
      <p:pic>
        <p:nvPicPr>
          <p:cNvPr id="3" name="图片 2" descr="6.变频器"/>
          <p:cNvPicPr>
            <a:picLocks noChangeAspect="1"/>
          </p:cNvPicPr>
          <p:nvPr/>
        </p:nvPicPr>
        <p:blipFill>
          <a:blip r:embed="rId3"/>
          <a:srcRect l="2708" t="13889" r="51354" b="43889"/>
          <a:stretch>
            <a:fillRect/>
          </a:stretch>
        </p:blipFill>
        <p:spPr>
          <a:xfrm>
            <a:off x="330200" y="952500"/>
            <a:ext cx="5600700" cy="2895600"/>
          </a:xfrm>
          <a:prstGeom prst="rect">
            <a:avLst/>
          </a:prstGeom>
        </p:spPr>
      </p:pic>
      <p:pic>
        <p:nvPicPr>
          <p:cNvPr id="6" name="图片 5" descr="6.变频器"/>
          <p:cNvPicPr>
            <a:picLocks noChangeAspect="1"/>
          </p:cNvPicPr>
          <p:nvPr/>
        </p:nvPicPr>
        <p:blipFill>
          <a:blip r:embed="rId3"/>
          <a:srcRect l="2708" t="59259" r="80000" b="11111"/>
          <a:stretch>
            <a:fillRect/>
          </a:stretch>
        </p:blipFill>
        <p:spPr>
          <a:xfrm>
            <a:off x="330200" y="4064000"/>
            <a:ext cx="2108200" cy="2032000"/>
          </a:xfrm>
          <a:prstGeom prst="rect">
            <a:avLst/>
          </a:prstGeom>
        </p:spPr>
      </p:pic>
      <p:pic>
        <p:nvPicPr>
          <p:cNvPr id="7" name="图片 6" descr="6.变频器"/>
          <p:cNvPicPr>
            <a:picLocks noChangeAspect="1"/>
          </p:cNvPicPr>
          <p:nvPr/>
        </p:nvPicPr>
        <p:blipFill>
          <a:blip r:embed="rId3"/>
          <a:srcRect l="51563" t="13889" r="2604" b="43889"/>
          <a:stretch>
            <a:fillRect/>
          </a:stretch>
        </p:blipFill>
        <p:spPr>
          <a:xfrm>
            <a:off x="6286500" y="952500"/>
            <a:ext cx="5588000" cy="2895600"/>
          </a:xfrm>
          <a:prstGeom prst="rect">
            <a:avLst/>
          </a:prstGeom>
        </p:spPr>
      </p:pic>
      <p:pic>
        <p:nvPicPr>
          <p:cNvPr id="13" name="图片 12" descr="6.变频器"/>
          <p:cNvPicPr>
            <a:picLocks noChangeAspect="1"/>
          </p:cNvPicPr>
          <p:nvPr/>
        </p:nvPicPr>
        <p:blipFill>
          <a:blip r:embed="rId3"/>
          <a:srcRect l="22187" t="59259" r="60625" b="11111"/>
          <a:stretch>
            <a:fillRect/>
          </a:stretch>
        </p:blipFill>
        <p:spPr>
          <a:xfrm>
            <a:off x="2705100" y="4064000"/>
            <a:ext cx="2095500" cy="2032000"/>
          </a:xfrm>
          <a:prstGeom prst="rect">
            <a:avLst/>
          </a:prstGeom>
        </p:spPr>
      </p:pic>
      <p:pic>
        <p:nvPicPr>
          <p:cNvPr id="17" name="图片 16" descr="6.变频器"/>
          <p:cNvPicPr>
            <a:picLocks noChangeAspect="1"/>
          </p:cNvPicPr>
          <p:nvPr/>
        </p:nvPicPr>
        <p:blipFill>
          <a:blip r:embed="rId3"/>
          <a:srcRect l="41354" t="59259" r="41354" b="11111"/>
          <a:stretch>
            <a:fillRect/>
          </a:stretch>
        </p:blipFill>
        <p:spPr>
          <a:xfrm>
            <a:off x="5041900" y="4064000"/>
            <a:ext cx="2108200" cy="2032000"/>
          </a:xfrm>
          <a:prstGeom prst="rect">
            <a:avLst/>
          </a:prstGeom>
        </p:spPr>
      </p:pic>
      <p:pic>
        <p:nvPicPr>
          <p:cNvPr id="18" name="图片 17" descr="6.变频器"/>
          <p:cNvPicPr>
            <a:picLocks noChangeAspect="1"/>
          </p:cNvPicPr>
          <p:nvPr/>
        </p:nvPicPr>
        <p:blipFill>
          <a:blip r:embed="rId3"/>
          <a:srcRect l="60729" t="59259" r="21771" b="11111"/>
          <a:stretch>
            <a:fillRect/>
          </a:stretch>
        </p:blipFill>
        <p:spPr>
          <a:xfrm>
            <a:off x="7378700" y="4064000"/>
            <a:ext cx="2133600" cy="2032000"/>
          </a:xfrm>
          <a:prstGeom prst="rect">
            <a:avLst/>
          </a:prstGeom>
        </p:spPr>
      </p:pic>
      <p:pic>
        <p:nvPicPr>
          <p:cNvPr id="19" name="图片 18" descr="6.变频器"/>
          <p:cNvPicPr>
            <a:picLocks noChangeAspect="1"/>
          </p:cNvPicPr>
          <p:nvPr/>
        </p:nvPicPr>
        <p:blipFill>
          <a:blip r:embed="rId3"/>
          <a:srcRect l="80208" t="59259" r="2500" b="11111"/>
          <a:stretch>
            <a:fillRect/>
          </a:stretch>
        </p:blipFill>
        <p:spPr>
          <a:xfrm>
            <a:off x="9747250" y="4064000"/>
            <a:ext cx="2108200" cy="2032000"/>
          </a:xfrm>
          <a:prstGeom prst="rect">
            <a:avLst/>
          </a:prstGeom>
        </p:spPr>
      </p:pic>
      <p:pic>
        <p:nvPicPr>
          <p:cNvPr id="20" name="图片 19" descr="/private/var/folders/pp/cqrg9mq51q545y9c_7kz_vcm0000gn/T/com.kingsoft.wpsoffice.mac/picturecompress_20230505134423/output_1.pngoutput_1"/>
          <p:cNvPicPr>
            <a:picLocks noChangeAspect="1"/>
          </p:cNvPicPr>
          <p:nvPr/>
        </p:nvPicPr>
        <p:blipFill>
          <a:blip r:embed="rId4"/>
          <a:srcRect l="30074" t="30329" r="26483" b="18770"/>
          <a:stretch>
            <a:fillRect/>
          </a:stretch>
        </p:blipFill>
        <p:spPr>
          <a:xfrm>
            <a:off x="466090" y="4157980"/>
            <a:ext cx="1836420" cy="1434465"/>
          </a:xfrm>
          <a:prstGeom prst="rect">
            <a:avLst/>
          </a:prstGeom>
        </p:spPr>
      </p:pic>
      <p:pic>
        <p:nvPicPr>
          <p:cNvPr id="21" name="图片 20" descr="/private/var/folders/pp/cqrg9mq51q545y9c_7kz_vcm0000gn/T/com.kingsoft.wpsoffice.mac/picturecompress_20230505134423/output_2.pngoutput_2"/>
          <p:cNvPicPr>
            <a:picLocks noChangeAspect="1"/>
          </p:cNvPicPr>
          <p:nvPr/>
        </p:nvPicPr>
        <p:blipFill>
          <a:blip r:embed="rId5"/>
          <a:srcRect l="29572" t="27454" r="27795" b="28046"/>
          <a:stretch>
            <a:fillRect/>
          </a:stretch>
        </p:blipFill>
        <p:spPr>
          <a:xfrm>
            <a:off x="2807970" y="4270375"/>
            <a:ext cx="1899285" cy="1322070"/>
          </a:xfrm>
          <a:prstGeom prst="rect">
            <a:avLst/>
          </a:prstGeom>
        </p:spPr>
      </p:pic>
      <p:pic>
        <p:nvPicPr>
          <p:cNvPr id="22" name="图片 21" descr="/private/var/folders/pp/cqrg9mq51q545y9c_7kz_vcm0000gn/T/com.kingsoft.wpsoffice.mac/picturecompress_20230505134423/output_3.pngoutput_3"/>
          <p:cNvPicPr>
            <a:picLocks noChangeAspect="1"/>
          </p:cNvPicPr>
          <p:nvPr/>
        </p:nvPicPr>
        <p:blipFill>
          <a:blip r:embed="rId6"/>
          <a:srcRect l="29677" t="26913" r="28375" b="26897"/>
          <a:stretch>
            <a:fillRect/>
          </a:stretch>
        </p:blipFill>
        <p:spPr>
          <a:xfrm>
            <a:off x="4923155" y="4052570"/>
            <a:ext cx="2239645" cy="1644650"/>
          </a:xfrm>
          <a:prstGeom prst="rect">
            <a:avLst/>
          </a:prstGeom>
        </p:spPr>
      </p:pic>
      <p:pic>
        <p:nvPicPr>
          <p:cNvPr id="23" name="图片 22" descr="/private/var/folders/pp/cqrg9mq51q545y9c_7kz_vcm0000gn/T/com.kingsoft.wpsoffice.mac/picturecompress_20230505134423/output_4.pngoutput_4"/>
          <p:cNvPicPr>
            <a:picLocks noChangeAspect="1"/>
          </p:cNvPicPr>
          <p:nvPr/>
        </p:nvPicPr>
        <p:blipFill>
          <a:blip r:embed="rId7"/>
          <a:srcRect l="28988" t="29981" r="32549" b="29083"/>
          <a:stretch>
            <a:fillRect/>
          </a:stretch>
        </p:blipFill>
        <p:spPr>
          <a:xfrm>
            <a:off x="7417435" y="4214495"/>
            <a:ext cx="2021205" cy="1434465"/>
          </a:xfrm>
          <a:prstGeom prst="rect">
            <a:avLst/>
          </a:prstGeom>
        </p:spPr>
      </p:pic>
      <p:pic>
        <p:nvPicPr>
          <p:cNvPr id="24" name="图片 23" descr="/private/var/folders/pp/cqrg9mq51q545y9c_7kz_vcm0000gn/T/com.kingsoft.wpsoffice.mac/picturecompress_20230505134423/output_5.pngoutput_5"/>
          <p:cNvPicPr>
            <a:picLocks noChangeAspect="1"/>
          </p:cNvPicPr>
          <p:nvPr/>
        </p:nvPicPr>
        <p:blipFill>
          <a:blip r:embed="rId8"/>
          <a:srcRect l="18225" t="25972" r="21948" b="20917"/>
          <a:stretch>
            <a:fillRect/>
          </a:stretch>
        </p:blipFill>
        <p:spPr>
          <a:xfrm>
            <a:off x="9860280" y="4422775"/>
            <a:ext cx="1995170" cy="116967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448945" y="5775960"/>
            <a:ext cx="21336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DF系列整流桥模块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2696210" y="5775960"/>
            <a:ext cx="21336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DEB系列整流桥模块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5190490" y="5775960"/>
            <a:ext cx="21336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GCE系列IGBT模块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600950" y="5775960"/>
            <a:ext cx="21336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GH系列IGBT模块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9834880" y="5775960"/>
            <a:ext cx="21336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GWB系列IGBT模块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逆变焊机应用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89185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产品与服务</a:t>
            </a:r>
          </a:p>
        </p:txBody>
      </p:sp>
      <p:pic>
        <p:nvPicPr>
          <p:cNvPr id="8" name="图片 7" descr="7.逆变器焊机"/>
          <p:cNvPicPr>
            <a:picLocks noChangeAspect="1"/>
          </p:cNvPicPr>
          <p:nvPr/>
        </p:nvPicPr>
        <p:blipFill>
          <a:blip r:embed="rId3"/>
          <a:srcRect l="2396" t="14444" r="51563" b="43519"/>
          <a:stretch>
            <a:fillRect/>
          </a:stretch>
        </p:blipFill>
        <p:spPr>
          <a:xfrm>
            <a:off x="292100" y="990600"/>
            <a:ext cx="5613400" cy="2882900"/>
          </a:xfrm>
          <a:prstGeom prst="rect">
            <a:avLst/>
          </a:prstGeom>
        </p:spPr>
      </p:pic>
      <p:pic>
        <p:nvPicPr>
          <p:cNvPr id="10" name="图片 9" descr="7.逆变器焊机"/>
          <p:cNvPicPr>
            <a:picLocks noChangeAspect="1"/>
          </p:cNvPicPr>
          <p:nvPr/>
        </p:nvPicPr>
        <p:blipFill>
          <a:blip r:embed="rId3"/>
          <a:srcRect l="51458" t="14444" r="2708" b="43519"/>
          <a:stretch>
            <a:fillRect/>
          </a:stretch>
        </p:blipFill>
        <p:spPr>
          <a:xfrm>
            <a:off x="6273800" y="990600"/>
            <a:ext cx="5588000" cy="2882900"/>
          </a:xfrm>
          <a:prstGeom prst="rect">
            <a:avLst/>
          </a:prstGeom>
        </p:spPr>
      </p:pic>
      <p:pic>
        <p:nvPicPr>
          <p:cNvPr id="11" name="图片 10" descr="7.逆变器焊机"/>
          <p:cNvPicPr>
            <a:picLocks noChangeAspect="1"/>
          </p:cNvPicPr>
          <p:nvPr/>
        </p:nvPicPr>
        <p:blipFill>
          <a:blip r:embed="rId3"/>
          <a:srcRect l="2500" t="59630" r="80104" b="10926"/>
          <a:stretch>
            <a:fillRect/>
          </a:stretch>
        </p:blipFill>
        <p:spPr>
          <a:xfrm>
            <a:off x="317500" y="4102100"/>
            <a:ext cx="2120900" cy="2019300"/>
          </a:xfrm>
          <a:prstGeom prst="rect">
            <a:avLst/>
          </a:prstGeom>
        </p:spPr>
      </p:pic>
      <p:pic>
        <p:nvPicPr>
          <p:cNvPr id="12" name="图片 11" descr="7.逆变器焊机"/>
          <p:cNvPicPr>
            <a:picLocks noChangeAspect="1"/>
          </p:cNvPicPr>
          <p:nvPr/>
        </p:nvPicPr>
        <p:blipFill>
          <a:blip r:embed="rId3"/>
          <a:srcRect l="41354" t="59445" r="41459" b="10926"/>
          <a:stretch>
            <a:fillRect/>
          </a:stretch>
        </p:blipFill>
        <p:spPr>
          <a:xfrm>
            <a:off x="5060950" y="4089400"/>
            <a:ext cx="2095500" cy="2032000"/>
          </a:xfrm>
          <a:prstGeom prst="rect">
            <a:avLst/>
          </a:prstGeom>
        </p:spPr>
      </p:pic>
      <p:pic>
        <p:nvPicPr>
          <p:cNvPr id="14" name="图片 13" descr="7.逆变器焊机"/>
          <p:cNvPicPr>
            <a:picLocks noChangeAspect="1"/>
          </p:cNvPicPr>
          <p:nvPr/>
        </p:nvPicPr>
        <p:blipFill>
          <a:blip r:embed="rId3"/>
          <a:srcRect l="21875" t="59630" r="60625" b="10926"/>
          <a:stretch>
            <a:fillRect/>
          </a:stretch>
        </p:blipFill>
        <p:spPr>
          <a:xfrm>
            <a:off x="2654300" y="4102100"/>
            <a:ext cx="2133600" cy="2019300"/>
          </a:xfrm>
          <a:prstGeom prst="rect">
            <a:avLst/>
          </a:prstGeom>
        </p:spPr>
      </p:pic>
      <p:pic>
        <p:nvPicPr>
          <p:cNvPr id="15" name="图片 14" descr="7.逆变器焊机"/>
          <p:cNvPicPr>
            <a:picLocks noChangeAspect="1"/>
          </p:cNvPicPr>
          <p:nvPr/>
        </p:nvPicPr>
        <p:blipFill>
          <a:blip r:embed="rId3"/>
          <a:srcRect l="80000" t="59630" r="2813" b="10926"/>
          <a:stretch>
            <a:fillRect/>
          </a:stretch>
        </p:blipFill>
        <p:spPr>
          <a:xfrm>
            <a:off x="9785350" y="4089400"/>
            <a:ext cx="2095500" cy="2019300"/>
          </a:xfrm>
          <a:prstGeom prst="rect">
            <a:avLst/>
          </a:prstGeom>
        </p:spPr>
      </p:pic>
      <p:pic>
        <p:nvPicPr>
          <p:cNvPr id="30" name="图片 29" descr="7.逆变器焊机"/>
          <p:cNvPicPr>
            <a:picLocks noChangeAspect="1"/>
          </p:cNvPicPr>
          <p:nvPr/>
        </p:nvPicPr>
        <p:blipFill>
          <a:blip r:embed="rId3"/>
          <a:srcRect l="60521" t="59630" r="21980" b="10926"/>
          <a:stretch>
            <a:fillRect/>
          </a:stretch>
        </p:blipFill>
        <p:spPr>
          <a:xfrm>
            <a:off x="7410450" y="4089400"/>
            <a:ext cx="2133600" cy="2019300"/>
          </a:xfrm>
          <a:prstGeom prst="rect">
            <a:avLst/>
          </a:prstGeom>
        </p:spPr>
      </p:pic>
      <p:pic>
        <p:nvPicPr>
          <p:cNvPr id="31" name="图片 30" descr="/private/var/folders/pp/cqrg9mq51q545y9c_7kz_vcm0000gn/T/com.kingsoft.wpsoffice.mac/picturecompress_20230505134339/output_1.pngoutput_1"/>
          <p:cNvPicPr>
            <a:picLocks noChangeAspect="1"/>
          </p:cNvPicPr>
          <p:nvPr/>
        </p:nvPicPr>
        <p:blipFill>
          <a:blip r:embed="rId4"/>
          <a:srcRect l="33704" t="34444" r="32469" b="22593"/>
          <a:stretch>
            <a:fillRect/>
          </a:stretch>
        </p:blipFill>
        <p:spPr>
          <a:xfrm>
            <a:off x="445770" y="4221480"/>
            <a:ext cx="1864360" cy="1579245"/>
          </a:xfrm>
          <a:prstGeom prst="rect">
            <a:avLst/>
          </a:prstGeom>
        </p:spPr>
      </p:pic>
      <p:pic>
        <p:nvPicPr>
          <p:cNvPr id="32" name="图片 31" descr="/private/var/folders/pp/cqrg9mq51q545y9c_7kz_vcm0000gn/T/com.kingsoft.wpsoffice.mac/picturecompress_20230505134339/output_2.pngoutput_2"/>
          <p:cNvPicPr>
            <a:picLocks noChangeAspect="1"/>
          </p:cNvPicPr>
          <p:nvPr/>
        </p:nvPicPr>
        <p:blipFill>
          <a:blip r:embed="rId5"/>
          <a:srcRect l="37410" t="31296" r="30496" b="24259"/>
          <a:stretch>
            <a:fillRect/>
          </a:stretch>
        </p:blipFill>
        <p:spPr>
          <a:xfrm>
            <a:off x="2841625" y="4152900"/>
            <a:ext cx="1816100" cy="1677035"/>
          </a:xfrm>
          <a:prstGeom prst="rect">
            <a:avLst/>
          </a:prstGeom>
        </p:spPr>
      </p:pic>
      <p:pic>
        <p:nvPicPr>
          <p:cNvPr id="33" name="图片 32" descr="/private/var/folders/pp/cqrg9mq51q545y9c_7kz_vcm0000gn/T/com.kingsoft.wpsoffice.mac/picturecompress_20230505134339/output_3.pngoutput_3"/>
          <p:cNvPicPr>
            <a:picLocks noChangeAspect="1"/>
          </p:cNvPicPr>
          <p:nvPr/>
        </p:nvPicPr>
        <p:blipFill>
          <a:blip r:embed="rId6"/>
          <a:srcRect l="12223" t="4444" r="17902" b="1296"/>
          <a:stretch>
            <a:fillRect/>
          </a:stretch>
        </p:blipFill>
        <p:spPr>
          <a:xfrm>
            <a:off x="5214620" y="4152900"/>
            <a:ext cx="1755775" cy="1579880"/>
          </a:xfrm>
          <a:prstGeom prst="rect">
            <a:avLst/>
          </a:prstGeom>
        </p:spPr>
      </p:pic>
      <p:pic>
        <p:nvPicPr>
          <p:cNvPr id="34" name="图片 33" descr="/private/var/folders/pp/cqrg9mq51q545y9c_7kz_vcm0000gn/T/com.kingsoft.wpsoffice.mac/picturecompress_20230505134339/output_4.pngoutput_4"/>
          <p:cNvPicPr>
            <a:picLocks noChangeAspect="1"/>
          </p:cNvPicPr>
          <p:nvPr/>
        </p:nvPicPr>
        <p:blipFill>
          <a:blip r:embed="rId7"/>
          <a:srcRect l="26543" t="31481" r="28889" b="21852"/>
          <a:stretch>
            <a:fillRect/>
          </a:stretch>
        </p:blipFill>
        <p:spPr>
          <a:xfrm>
            <a:off x="7435215" y="4191000"/>
            <a:ext cx="2079625" cy="1452245"/>
          </a:xfrm>
          <a:prstGeom prst="rect">
            <a:avLst/>
          </a:prstGeom>
        </p:spPr>
      </p:pic>
      <p:pic>
        <p:nvPicPr>
          <p:cNvPr id="36" name="图片 35" descr="IMG_980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8050" y="4194175"/>
            <a:ext cx="2082165" cy="1451610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448945" y="5781675"/>
            <a:ext cx="21336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DE系列整流桥模块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2754630" y="5781675"/>
            <a:ext cx="21336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GQC系列IGBT模块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5217160" y="5781675"/>
            <a:ext cx="18154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GD系列IGBT模块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7559675" y="5781675"/>
            <a:ext cx="19265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FYB系列FRED模块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10407015" y="5781675"/>
            <a:ext cx="10960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分立器件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UPS电源应用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89185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产品与服务</a:t>
            </a:r>
          </a:p>
        </p:txBody>
      </p:sp>
      <p:pic>
        <p:nvPicPr>
          <p:cNvPr id="3" name="图片 2" descr="8.UPS电源"/>
          <p:cNvPicPr>
            <a:picLocks noChangeAspect="1"/>
          </p:cNvPicPr>
          <p:nvPr/>
        </p:nvPicPr>
        <p:blipFill>
          <a:blip r:embed="rId3"/>
          <a:srcRect l="2682" t="13750" r="51292" b="44611"/>
          <a:stretch>
            <a:fillRect/>
          </a:stretch>
        </p:blipFill>
        <p:spPr>
          <a:xfrm>
            <a:off x="327025" y="942975"/>
            <a:ext cx="5611495" cy="2855595"/>
          </a:xfrm>
          <a:prstGeom prst="rect">
            <a:avLst/>
          </a:prstGeom>
        </p:spPr>
      </p:pic>
      <p:pic>
        <p:nvPicPr>
          <p:cNvPr id="6" name="图片 5" descr="8.UPS电源"/>
          <p:cNvPicPr>
            <a:picLocks noChangeAspect="1"/>
          </p:cNvPicPr>
          <p:nvPr/>
        </p:nvPicPr>
        <p:blipFill>
          <a:blip r:embed="rId3"/>
          <a:srcRect l="51609" t="14315" r="2365" b="44046"/>
          <a:stretch>
            <a:fillRect/>
          </a:stretch>
        </p:blipFill>
        <p:spPr>
          <a:xfrm>
            <a:off x="6311265" y="962660"/>
            <a:ext cx="5611495" cy="2855595"/>
          </a:xfrm>
          <a:prstGeom prst="rect">
            <a:avLst/>
          </a:prstGeom>
        </p:spPr>
      </p:pic>
      <p:pic>
        <p:nvPicPr>
          <p:cNvPr id="7" name="图片 6" descr="8.UPS电源"/>
          <p:cNvPicPr>
            <a:picLocks noChangeAspect="1"/>
          </p:cNvPicPr>
          <p:nvPr/>
        </p:nvPicPr>
        <p:blipFill>
          <a:blip r:embed="rId3"/>
          <a:srcRect l="2682" t="58917" r="79813" b="11500"/>
          <a:stretch>
            <a:fillRect/>
          </a:stretch>
        </p:blipFill>
        <p:spPr>
          <a:xfrm>
            <a:off x="327025" y="4040505"/>
            <a:ext cx="2134235" cy="2028825"/>
          </a:xfrm>
          <a:prstGeom prst="rect">
            <a:avLst/>
          </a:prstGeom>
        </p:spPr>
      </p:pic>
      <p:pic>
        <p:nvPicPr>
          <p:cNvPr id="9" name="图片 8" descr="8.UPS电源"/>
          <p:cNvPicPr>
            <a:picLocks noChangeAspect="1"/>
          </p:cNvPicPr>
          <p:nvPr/>
        </p:nvPicPr>
        <p:blipFill>
          <a:blip r:embed="rId3"/>
          <a:srcRect l="22057" t="58917" r="60438" b="11500"/>
          <a:stretch>
            <a:fillRect/>
          </a:stretch>
        </p:blipFill>
        <p:spPr>
          <a:xfrm>
            <a:off x="2689225" y="4040505"/>
            <a:ext cx="2134235" cy="2028825"/>
          </a:xfrm>
          <a:prstGeom prst="rect">
            <a:avLst/>
          </a:prstGeom>
        </p:spPr>
      </p:pic>
      <p:pic>
        <p:nvPicPr>
          <p:cNvPr id="13" name="图片 12" descr="8.UPS电源"/>
          <p:cNvPicPr>
            <a:picLocks noChangeAspect="1"/>
          </p:cNvPicPr>
          <p:nvPr/>
        </p:nvPicPr>
        <p:blipFill>
          <a:blip r:embed="rId3"/>
          <a:srcRect l="41536" t="58917" r="41167" b="11500"/>
          <a:stretch>
            <a:fillRect/>
          </a:stretch>
        </p:blipFill>
        <p:spPr>
          <a:xfrm>
            <a:off x="5050790" y="4040505"/>
            <a:ext cx="2108835" cy="2028825"/>
          </a:xfrm>
          <a:prstGeom prst="rect">
            <a:avLst/>
          </a:prstGeom>
        </p:spPr>
      </p:pic>
      <p:pic>
        <p:nvPicPr>
          <p:cNvPr id="16" name="图片 15" descr="8.UPS电源"/>
          <p:cNvPicPr>
            <a:picLocks noChangeAspect="1"/>
          </p:cNvPicPr>
          <p:nvPr/>
        </p:nvPicPr>
        <p:blipFill>
          <a:blip r:embed="rId3"/>
          <a:srcRect l="60807" t="58917" r="21792" b="11500"/>
          <a:stretch>
            <a:fillRect/>
          </a:stretch>
        </p:blipFill>
        <p:spPr>
          <a:xfrm>
            <a:off x="7413625" y="4053205"/>
            <a:ext cx="2121535" cy="2028825"/>
          </a:xfrm>
          <a:prstGeom prst="rect">
            <a:avLst/>
          </a:prstGeom>
        </p:spPr>
      </p:pic>
      <p:pic>
        <p:nvPicPr>
          <p:cNvPr id="17" name="图片 16" descr="8.UPS电源"/>
          <p:cNvPicPr>
            <a:picLocks noChangeAspect="1"/>
          </p:cNvPicPr>
          <p:nvPr/>
        </p:nvPicPr>
        <p:blipFill>
          <a:blip r:embed="rId3"/>
          <a:srcRect l="80078" t="58917" r="2521" b="11500"/>
          <a:stretch>
            <a:fillRect/>
          </a:stretch>
        </p:blipFill>
        <p:spPr>
          <a:xfrm>
            <a:off x="9763125" y="4061460"/>
            <a:ext cx="2121535" cy="2028825"/>
          </a:xfrm>
          <a:prstGeom prst="rect">
            <a:avLst/>
          </a:prstGeom>
        </p:spPr>
      </p:pic>
      <p:pic>
        <p:nvPicPr>
          <p:cNvPr id="19" name="图片 18" descr="TO-247Plus"/>
          <p:cNvPicPr>
            <a:picLocks noChangeAspect="1"/>
          </p:cNvPicPr>
          <p:nvPr/>
        </p:nvPicPr>
        <p:blipFill>
          <a:blip r:embed="rId4"/>
          <a:srcRect l="39715" t="33895" r="36343" b="34457"/>
          <a:stretch>
            <a:fillRect/>
          </a:stretch>
        </p:blipFill>
        <p:spPr>
          <a:xfrm>
            <a:off x="388620" y="4098925"/>
            <a:ext cx="1843405" cy="1625600"/>
          </a:xfrm>
          <a:prstGeom prst="rect">
            <a:avLst/>
          </a:prstGeom>
        </p:spPr>
      </p:pic>
      <p:pic>
        <p:nvPicPr>
          <p:cNvPr id="20" name="图片 19" descr="TO-3P-2L"/>
          <p:cNvPicPr>
            <a:picLocks noChangeAspect="1"/>
          </p:cNvPicPr>
          <p:nvPr/>
        </p:nvPicPr>
        <p:blipFill>
          <a:blip r:embed="rId5"/>
          <a:srcRect l="36171" t="30000" r="35930" b="24815"/>
          <a:stretch>
            <a:fillRect/>
          </a:stretch>
        </p:blipFill>
        <p:spPr>
          <a:xfrm>
            <a:off x="2989580" y="4040505"/>
            <a:ext cx="1544320" cy="1667510"/>
          </a:xfrm>
          <a:prstGeom prst="rect">
            <a:avLst/>
          </a:prstGeom>
        </p:spPr>
      </p:pic>
      <p:pic>
        <p:nvPicPr>
          <p:cNvPr id="21" name="图片 20" descr="TO-220"/>
          <p:cNvPicPr>
            <a:picLocks noChangeAspect="1"/>
          </p:cNvPicPr>
          <p:nvPr/>
        </p:nvPicPr>
        <p:blipFill>
          <a:blip r:embed="rId6"/>
          <a:srcRect l="36420" t="25741" r="36667" b="31852"/>
          <a:stretch>
            <a:fillRect/>
          </a:stretch>
        </p:blipFill>
        <p:spPr>
          <a:xfrm>
            <a:off x="5311775" y="4032250"/>
            <a:ext cx="1586865" cy="1667510"/>
          </a:xfrm>
          <a:prstGeom prst="rect">
            <a:avLst/>
          </a:prstGeom>
        </p:spPr>
      </p:pic>
      <p:pic>
        <p:nvPicPr>
          <p:cNvPr id="22" name="图片 21" descr="TO-247-2L"/>
          <p:cNvPicPr>
            <a:picLocks noChangeAspect="1"/>
          </p:cNvPicPr>
          <p:nvPr/>
        </p:nvPicPr>
        <p:blipFill>
          <a:blip r:embed="rId7"/>
          <a:srcRect l="37904" t="30556" r="39015" b="30926"/>
          <a:stretch>
            <a:fillRect/>
          </a:stretch>
        </p:blipFill>
        <p:spPr>
          <a:xfrm>
            <a:off x="7740015" y="4118610"/>
            <a:ext cx="1442720" cy="1605915"/>
          </a:xfrm>
          <a:prstGeom prst="rect">
            <a:avLst/>
          </a:prstGeom>
        </p:spPr>
      </p:pic>
      <p:pic>
        <p:nvPicPr>
          <p:cNvPr id="23" name="图片 22" descr="GCE-1"/>
          <p:cNvPicPr>
            <a:picLocks noChangeAspect="1"/>
          </p:cNvPicPr>
          <p:nvPr/>
        </p:nvPicPr>
        <p:blipFill>
          <a:blip r:embed="rId8"/>
          <a:srcRect l="31607" t="29444" r="28644" b="27222"/>
          <a:stretch>
            <a:fillRect/>
          </a:stretch>
        </p:blipFill>
        <p:spPr>
          <a:xfrm>
            <a:off x="9789160" y="4138930"/>
            <a:ext cx="2089785" cy="151955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328295" y="5741670"/>
            <a:ext cx="21336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TO-247Plus系列单管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2753995" y="5741670"/>
            <a:ext cx="21336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TO-3P-2L系列单管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209540" y="5741670"/>
            <a:ext cx="21336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TO-220系列单管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7426960" y="5741670"/>
            <a:ext cx="21336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TO-247-2L系列单管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9878060" y="5741670"/>
            <a:ext cx="21336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GCE系列IGBT模块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2503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新能源汽车控制器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89185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产品与服务</a:t>
            </a:r>
          </a:p>
        </p:txBody>
      </p:sp>
      <p:pic>
        <p:nvPicPr>
          <p:cNvPr id="5" name="图片 4" descr="9.电动汽车控制器"/>
          <p:cNvPicPr>
            <a:picLocks noChangeAspect="1"/>
          </p:cNvPicPr>
          <p:nvPr/>
        </p:nvPicPr>
        <p:blipFill>
          <a:blip r:embed="rId3"/>
          <a:srcRect l="2500" t="13704" r="51354" b="44259"/>
          <a:stretch>
            <a:fillRect/>
          </a:stretch>
        </p:blipFill>
        <p:spPr>
          <a:xfrm>
            <a:off x="304800" y="939800"/>
            <a:ext cx="5626100" cy="2882900"/>
          </a:xfrm>
          <a:prstGeom prst="rect">
            <a:avLst/>
          </a:prstGeom>
        </p:spPr>
      </p:pic>
      <p:pic>
        <p:nvPicPr>
          <p:cNvPr id="8" name="图片 7" descr="9.电动汽车控制器"/>
          <p:cNvPicPr>
            <a:picLocks noChangeAspect="1"/>
          </p:cNvPicPr>
          <p:nvPr/>
        </p:nvPicPr>
        <p:blipFill>
          <a:blip r:embed="rId3"/>
          <a:srcRect l="26854" t="59361" r="50755" b="10981"/>
          <a:stretch>
            <a:fillRect/>
          </a:stretch>
        </p:blipFill>
        <p:spPr>
          <a:xfrm>
            <a:off x="3251835" y="4119880"/>
            <a:ext cx="2729865" cy="2033905"/>
          </a:xfrm>
          <a:prstGeom prst="rect">
            <a:avLst/>
          </a:prstGeom>
        </p:spPr>
      </p:pic>
      <p:pic>
        <p:nvPicPr>
          <p:cNvPr id="10" name="图片 9" descr="9.电动汽车控制器"/>
          <p:cNvPicPr>
            <a:picLocks noChangeAspect="1"/>
          </p:cNvPicPr>
          <p:nvPr/>
        </p:nvPicPr>
        <p:blipFill>
          <a:blip r:embed="rId3"/>
          <a:srcRect l="51354" t="13889" r="2604" b="44444"/>
          <a:stretch>
            <a:fillRect/>
          </a:stretch>
        </p:blipFill>
        <p:spPr>
          <a:xfrm>
            <a:off x="6261100" y="952500"/>
            <a:ext cx="5613400" cy="2857500"/>
          </a:xfrm>
          <a:prstGeom prst="rect">
            <a:avLst/>
          </a:prstGeom>
        </p:spPr>
      </p:pic>
      <p:pic>
        <p:nvPicPr>
          <p:cNvPr id="11" name="图片 10" descr="9.电动汽车控制器"/>
          <p:cNvPicPr>
            <a:picLocks noChangeAspect="1"/>
          </p:cNvPicPr>
          <p:nvPr/>
        </p:nvPicPr>
        <p:blipFill>
          <a:blip r:embed="rId3"/>
          <a:srcRect l="50916" t="59361" r="26693" b="10981"/>
          <a:stretch>
            <a:fillRect/>
          </a:stretch>
        </p:blipFill>
        <p:spPr>
          <a:xfrm>
            <a:off x="6185535" y="4140200"/>
            <a:ext cx="2729865" cy="2033905"/>
          </a:xfrm>
          <a:prstGeom prst="rect">
            <a:avLst/>
          </a:prstGeom>
        </p:spPr>
      </p:pic>
      <p:pic>
        <p:nvPicPr>
          <p:cNvPr id="12" name="图片 11" descr="9.电动汽车控制器"/>
          <p:cNvPicPr>
            <a:picLocks noChangeAspect="1"/>
          </p:cNvPicPr>
          <p:nvPr/>
        </p:nvPicPr>
        <p:blipFill>
          <a:blip r:embed="rId3"/>
          <a:srcRect l="2583" t="59361" r="75130" b="10981"/>
          <a:stretch>
            <a:fillRect/>
          </a:stretch>
        </p:blipFill>
        <p:spPr>
          <a:xfrm>
            <a:off x="292735" y="4119880"/>
            <a:ext cx="2717165" cy="2033905"/>
          </a:xfrm>
          <a:prstGeom prst="rect">
            <a:avLst/>
          </a:prstGeom>
        </p:spPr>
      </p:pic>
      <p:pic>
        <p:nvPicPr>
          <p:cNvPr id="14" name="图片 13" descr="9.电动汽车控制器"/>
          <p:cNvPicPr>
            <a:picLocks noChangeAspect="1"/>
          </p:cNvPicPr>
          <p:nvPr/>
        </p:nvPicPr>
        <p:blipFill>
          <a:blip r:embed="rId3"/>
          <a:srcRect l="75291" t="59361" r="2422" b="10981"/>
          <a:stretch>
            <a:fillRect/>
          </a:stretch>
        </p:blipFill>
        <p:spPr>
          <a:xfrm>
            <a:off x="9144000" y="4119880"/>
            <a:ext cx="2717165" cy="2033905"/>
          </a:xfrm>
          <a:prstGeom prst="rect">
            <a:avLst/>
          </a:prstGeom>
        </p:spPr>
      </p:pic>
      <p:pic>
        <p:nvPicPr>
          <p:cNvPr id="15" name="图片 14" descr="/private/var/folders/pp/cqrg9mq51q545y9c_7kz_vcm0000gn/T/com.kingsoft.wpsoffice.mac/picturecompress_20230505134231/output_1.pngoutput_1"/>
          <p:cNvPicPr>
            <a:picLocks noChangeAspect="1"/>
          </p:cNvPicPr>
          <p:nvPr/>
        </p:nvPicPr>
        <p:blipFill>
          <a:blip r:embed="rId4"/>
          <a:srcRect l="27409" t="29074" r="21112" b="21111"/>
          <a:stretch>
            <a:fillRect/>
          </a:stretch>
        </p:blipFill>
        <p:spPr>
          <a:xfrm>
            <a:off x="438785" y="4201160"/>
            <a:ext cx="2365375" cy="1525905"/>
          </a:xfrm>
          <a:prstGeom prst="rect">
            <a:avLst/>
          </a:prstGeom>
        </p:spPr>
      </p:pic>
      <p:pic>
        <p:nvPicPr>
          <p:cNvPr id="18" name="图片 17" descr="/private/var/folders/pp/cqrg9mq51q545y9c_7kz_vcm0000gn/T/com.kingsoft.wpsoffice.mac/picturecompress_20230505134231/output_2.pngoutput_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9805" y="4201160"/>
            <a:ext cx="2365375" cy="1577975"/>
          </a:xfrm>
          <a:prstGeom prst="rect">
            <a:avLst/>
          </a:prstGeom>
        </p:spPr>
      </p:pic>
      <p:pic>
        <p:nvPicPr>
          <p:cNvPr id="29" name="图片 28" descr="/private/var/folders/pp/cqrg9mq51q545y9c_7kz_vcm0000gn/T/com.kingsoft.wpsoffice.mac/picturecompress_20230505134231/output_3.pngoutput_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375" y="4120515"/>
            <a:ext cx="2374900" cy="1762760"/>
          </a:xfrm>
          <a:prstGeom prst="rect">
            <a:avLst/>
          </a:prstGeom>
        </p:spPr>
      </p:pic>
      <p:pic>
        <p:nvPicPr>
          <p:cNvPr id="30" name="图片 29" descr="/private/var/folders/pp/cqrg9mq51q545y9c_7kz_vcm0000gn/T/com.kingsoft.wpsoffice.mac/picturecompress_20230505134231/output_4.pngoutput_4"/>
          <p:cNvPicPr>
            <a:picLocks noChangeAspect="1"/>
          </p:cNvPicPr>
          <p:nvPr/>
        </p:nvPicPr>
        <p:blipFill>
          <a:blip r:embed="rId7"/>
          <a:srcRect l="18463" t="27778" r="21764" b="20741"/>
          <a:stretch>
            <a:fillRect/>
          </a:stretch>
        </p:blipFill>
        <p:spPr>
          <a:xfrm>
            <a:off x="9258935" y="4347210"/>
            <a:ext cx="2517140" cy="143192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770255" y="5836920"/>
            <a:ext cx="21336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GV系列IGBT模块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3723640" y="5816600"/>
            <a:ext cx="19907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GV</a:t>
            </a:r>
            <a:r>
              <a:rPr lang="en-US" alt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B</a:t>
            </a:r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系列IGBT模块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6743700" y="5836920"/>
            <a:ext cx="19323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GV</a:t>
            </a:r>
            <a:r>
              <a:rPr lang="en-US" alt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D</a:t>
            </a:r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系列IGBT模块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9613900" y="5836920"/>
            <a:ext cx="19913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G</a:t>
            </a:r>
            <a:r>
              <a:rPr lang="en-US" alt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WB</a:t>
            </a:r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系列IGBT模块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2503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充电桩电源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89185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产品与服务</a:t>
            </a:r>
          </a:p>
        </p:txBody>
      </p:sp>
      <p:pic>
        <p:nvPicPr>
          <p:cNvPr id="3" name="图片 2" descr="10.充电桩电源"/>
          <p:cNvPicPr>
            <a:picLocks noChangeAspect="1"/>
          </p:cNvPicPr>
          <p:nvPr/>
        </p:nvPicPr>
        <p:blipFill>
          <a:blip r:embed="rId3"/>
          <a:srcRect l="2708" t="14630" r="51250" b="43519"/>
          <a:stretch>
            <a:fillRect/>
          </a:stretch>
        </p:blipFill>
        <p:spPr>
          <a:xfrm>
            <a:off x="330200" y="1003300"/>
            <a:ext cx="5613400" cy="2870200"/>
          </a:xfrm>
          <a:prstGeom prst="rect">
            <a:avLst/>
          </a:prstGeom>
        </p:spPr>
      </p:pic>
      <p:pic>
        <p:nvPicPr>
          <p:cNvPr id="6" name="图片 5" descr="10.充电桩电源"/>
          <p:cNvPicPr>
            <a:picLocks noChangeAspect="1"/>
          </p:cNvPicPr>
          <p:nvPr/>
        </p:nvPicPr>
        <p:blipFill>
          <a:blip r:embed="rId3"/>
          <a:srcRect l="51563" t="14630" r="2396" b="43519"/>
          <a:stretch>
            <a:fillRect/>
          </a:stretch>
        </p:blipFill>
        <p:spPr>
          <a:xfrm>
            <a:off x="6286500" y="1003300"/>
            <a:ext cx="5613400" cy="2870200"/>
          </a:xfrm>
          <a:prstGeom prst="rect">
            <a:avLst/>
          </a:prstGeom>
        </p:spPr>
      </p:pic>
      <p:pic>
        <p:nvPicPr>
          <p:cNvPr id="7" name="图片 6" descr="10.充电桩电源"/>
          <p:cNvPicPr>
            <a:picLocks noChangeAspect="1"/>
          </p:cNvPicPr>
          <p:nvPr/>
        </p:nvPicPr>
        <p:blipFill>
          <a:blip r:embed="rId3"/>
          <a:srcRect l="2604" t="59444" r="51250" b="10741"/>
          <a:stretch>
            <a:fillRect/>
          </a:stretch>
        </p:blipFill>
        <p:spPr>
          <a:xfrm>
            <a:off x="317500" y="4076700"/>
            <a:ext cx="5626100" cy="2044700"/>
          </a:xfrm>
          <a:prstGeom prst="rect">
            <a:avLst/>
          </a:prstGeom>
        </p:spPr>
      </p:pic>
      <p:pic>
        <p:nvPicPr>
          <p:cNvPr id="13" name="图片 12" descr="10.充电桩电源"/>
          <p:cNvPicPr>
            <a:picLocks noChangeAspect="1"/>
          </p:cNvPicPr>
          <p:nvPr/>
        </p:nvPicPr>
        <p:blipFill>
          <a:blip r:embed="rId3"/>
          <a:srcRect l="2604" t="59444" r="51250" b="10741"/>
          <a:stretch>
            <a:fillRect/>
          </a:stretch>
        </p:blipFill>
        <p:spPr>
          <a:xfrm>
            <a:off x="6240145" y="4076700"/>
            <a:ext cx="5626100" cy="20447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319655" y="5784215"/>
            <a:ext cx="2298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FRED 分立器件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314055" y="5784215"/>
            <a:ext cx="2298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IGBT 分立器件</a:t>
            </a:r>
          </a:p>
        </p:txBody>
      </p:sp>
      <p:pic>
        <p:nvPicPr>
          <p:cNvPr id="20" name="图片 19" descr="TO-3P-2L"/>
          <p:cNvPicPr>
            <a:picLocks noChangeAspect="1"/>
          </p:cNvPicPr>
          <p:nvPr/>
        </p:nvPicPr>
        <p:blipFill>
          <a:blip r:embed="rId4"/>
          <a:srcRect l="35683" t="30556" r="34819" b="24074"/>
          <a:stretch>
            <a:fillRect/>
          </a:stretch>
        </p:blipFill>
        <p:spPr>
          <a:xfrm rot="21240000">
            <a:off x="4416425" y="4314825"/>
            <a:ext cx="1316990" cy="1351280"/>
          </a:xfrm>
          <a:prstGeom prst="rect">
            <a:avLst/>
          </a:prstGeom>
        </p:spPr>
      </p:pic>
      <p:pic>
        <p:nvPicPr>
          <p:cNvPr id="21" name="图片 20" descr="TO-220"/>
          <p:cNvPicPr>
            <a:picLocks noChangeAspect="1"/>
          </p:cNvPicPr>
          <p:nvPr/>
        </p:nvPicPr>
        <p:blipFill>
          <a:blip r:embed="rId5"/>
          <a:srcRect l="36420" t="26852" r="36543" b="30926"/>
          <a:stretch>
            <a:fillRect/>
          </a:stretch>
        </p:blipFill>
        <p:spPr>
          <a:xfrm>
            <a:off x="3441065" y="4248785"/>
            <a:ext cx="1294765" cy="1348105"/>
          </a:xfrm>
          <a:prstGeom prst="rect">
            <a:avLst/>
          </a:prstGeom>
        </p:spPr>
      </p:pic>
      <p:pic>
        <p:nvPicPr>
          <p:cNvPr id="22" name="图片 21" descr="TO-220F"/>
          <p:cNvPicPr>
            <a:picLocks noChangeAspect="1"/>
          </p:cNvPicPr>
          <p:nvPr/>
        </p:nvPicPr>
        <p:blipFill>
          <a:blip r:embed="rId6"/>
          <a:srcRect l="41852" t="32407" r="36173" b="28704"/>
          <a:stretch>
            <a:fillRect/>
          </a:stretch>
        </p:blipFill>
        <p:spPr>
          <a:xfrm>
            <a:off x="2512695" y="4278630"/>
            <a:ext cx="1142365" cy="1348105"/>
          </a:xfrm>
          <a:prstGeom prst="rect">
            <a:avLst/>
          </a:prstGeom>
        </p:spPr>
      </p:pic>
      <p:pic>
        <p:nvPicPr>
          <p:cNvPr id="23" name="图片 22" descr="TO-247-2L"/>
          <p:cNvPicPr>
            <a:picLocks noChangeAspect="1"/>
          </p:cNvPicPr>
          <p:nvPr/>
        </p:nvPicPr>
        <p:blipFill>
          <a:blip r:embed="rId7"/>
          <a:srcRect l="37039" t="30556" r="39509" b="30370"/>
          <a:stretch>
            <a:fillRect/>
          </a:stretch>
        </p:blipFill>
        <p:spPr>
          <a:xfrm>
            <a:off x="1320800" y="4255770"/>
            <a:ext cx="1212850" cy="1348105"/>
          </a:xfrm>
          <a:prstGeom prst="rect">
            <a:avLst/>
          </a:prstGeom>
        </p:spPr>
      </p:pic>
      <p:pic>
        <p:nvPicPr>
          <p:cNvPr id="24" name="图片 23" descr="TO-247-3L"/>
          <p:cNvPicPr>
            <a:picLocks noChangeAspect="1"/>
          </p:cNvPicPr>
          <p:nvPr/>
        </p:nvPicPr>
        <p:blipFill>
          <a:blip r:embed="rId8"/>
          <a:srcRect l="40738" t="31111" r="36047" b="29259"/>
          <a:stretch>
            <a:fillRect/>
          </a:stretch>
        </p:blipFill>
        <p:spPr>
          <a:xfrm>
            <a:off x="448310" y="4277995"/>
            <a:ext cx="1076960" cy="1226185"/>
          </a:xfrm>
          <a:prstGeom prst="rect">
            <a:avLst/>
          </a:prstGeom>
        </p:spPr>
      </p:pic>
      <p:pic>
        <p:nvPicPr>
          <p:cNvPr id="26" name="图片 25" descr="TO-263"/>
          <p:cNvPicPr>
            <a:picLocks noChangeAspect="1"/>
          </p:cNvPicPr>
          <p:nvPr/>
        </p:nvPicPr>
        <p:blipFill>
          <a:blip r:embed="rId9"/>
          <a:srcRect l="41613" t="34879" r="39884" b="37291"/>
          <a:stretch>
            <a:fillRect/>
          </a:stretch>
        </p:blipFill>
        <p:spPr>
          <a:xfrm>
            <a:off x="6494780" y="4481830"/>
            <a:ext cx="951230" cy="952500"/>
          </a:xfrm>
          <a:prstGeom prst="rect">
            <a:avLst/>
          </a:prstGeom>
        </p:spPr>
      </p:pic>
      <p:pic>
        <p:nvPicPr>
          <p:cNvPr id="27" name="图片 26" descr="TO-3PF"/>
          <p:cNvPicPr>
            <a:picLocks noChangeAspect="1"/>
          </p:cNvPicPr>
          <p:nvPr/>
        </p:nvPicPr>
        <p:blipFill>
          <a:blip r:embed="rId10"/>
          <a:srcRect l="37691" t="27750" r="37790" b="31611"/>
          <a:stretch>
            <a:fillRect/>
          </a:stretch>
        </p:blipFill>
        <p:spPr>
          <a:xfrm rot="21000000">
            <a:off x="9448165" y="4256405"/>
            <a:ext cx="1221105" cy="1348740"/>
          </a:xfrm>
          <a:prstGeom prst="rect">
            <a:avLst/>
          </a:prstGeom>
        </p:spPr>
      </p:pic>
      <p:pic>
        <p:nvPicPr>
          <p:cNvPr id="28" name="图片 27" descr="TO-220"/>
          <p:cNvPicPr>
            <a:picLocks noChangeAspect="1"/>
          </p:cNvPicPr>
          <p:nvPr/>
        </p:nvPicPr>
        <p:blipFill>
          <a:blip r:embed="rId5"/>
          <a:srcRect l="37037" t="25556" r="37037" b="28889"/>
          <a:stretch>
            <a:fillRect/>
          </a:stretch>
        </p:blipFill>
        <p:spPr>
          <a:xfrm rot="21120000">
            <a:off x="10501630" y="4220845"/>
            <a:ext cx="1333500" cy="1562100"/>
          </a:xfrm>
          <a:prstGeom prst="rect">
            <a:avLst/>
          </a:prstGeom>
        </p:spPr>
      </p:pic>
      <p:pic>
        <p:nvPicPr>
          <p:cNvPr id="35" name="图片 34" descr="TO-247-2L"/>
          <p:cNvPicPr>
            <a:picLocks noChangeAspect="1"/>
          </p:cNvPicPr>
          <p:nvPr/>
        </p:nvPicPr>
        <p:blipFill>
          <a:blip r:embed="rId7"/>
          <a:srcRect l="37286" t="31296" r="38397" b="30556"/>
          <a:stretch>
            <a:fillRect/>
          </a:stretch>
        </p:blipFill>
        <p:spPr>
          <a:xfrm rot="21120000">
            <a:off x="8285480" y="4276090"/>
            <a:ext cx="1384935" cy="1449070"/>
          </a:xfrm>
          <a:prstGeom prst="rect">
            <a:avLst/>
          </a:prstGeom>
        </p:spPr>
      </p:pic>
      <p:pic>
        <p:nvPicPr>
          <p:cNvPr id="36" name="图片 35" descr="TO-247Plus"/>
          <p:cNvPicPr>
            <a:picLocks noChangeAspect="1"/>
          </p:cNvPicPr>
          <p:nvPr/>
        </p:nvPicPr>
        <p:blipFill>
          <a:blip r:embed="rId11"/>
          <a:srcRect l="39965" t="34270" r="37342" b="34457"/>
          <a:stretch>
            <a:fillRect/>
          </a:stretch>
        </p:blipFill>
        <p:spPr>
          <a:xfrm rot="20520000">
            <a:off x="7176770" y="4325620"/>
            <a:ext cx="1436370" cy="132016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2503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光伏逆变器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89185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产品与服务</a:t>
            </a:r>
          </a:p>
        </p:txBody>
      </p:sp>
      <p:pic>
        <p:nvPicPr>
          <p:cNvPr id="5" name="图片 4" descr="11.光伏逆变器"/>
          <p:cNvPicPr>
            <a:picLocks noChangeAspect="1"/>
          </p:cNvPicPr>
          <p:nvPr/>
        </p:nvPicPr>
        <p:blipFill>
          <a:blip r:embed="rId3"/>
          <a:srcRect l="2755" t="14259" r="51422" b="43185"/>
          <a:stretch>
            <a:fillRect/>
          </a:stretch>
        </p:blipFill>
        <p:spPr>
          <a:xfrm>
            <a:off x="335915" y="977900"/>
            <a:ext cx="5586730" cy="2918460"/>
          </a:xfrm>
          <a:prstGeom prst="rect">
            <a:avLst/>
          </a:prstGeom>
        </p:spPr>
      </p:pic>
      <p:pic>
        <p:nvPicPr>
          <p:cNvPr id="8" name="图片 7" descr="11.光伏逆变器"/>
          <p:cNvPicPr>
            <a:picLocks noChangeAspect="1"/>
          </p:cNvPicPr>
          <p:nvPr/>
        </p:nvPicPr>
        <p:blipFill>
          <a:blip r:embed="rId3"/>
          <a:srcRect l="51458" t="14444" r="2500" b="43148"/>
          <a:stretch>
            <a:fillRect/>
          </a:stretch>
        </p:blipFill>
        <p:spPr>
          <a:xfrm>
            <a:off x="6273800" y="990600"/>
            <a:ext cx="5613400" cy="2908300"/>
          </a:xfrm>
          <a:prstGeom prst="rect">
            <a:avLst/>
          </a:prstGeom>
        </p:spPr>
      </p:pic>
      <p:pic>
        <p:nvPicPr>
          <p:cNvPr id="9" name="图片 8" descr="11.光伏逆变器"/>
          <p:cNvPicPr>
            <a:picLocks noChangeAspect="1"/>
          </p:cNvPicPr>
          <p:nvPr/>
        </p:nvPicPr>
        <p:blipFill>
          <a:blip r:embed="rId3"/>
          <a:srcRect l="2604" t="59074" r="51250" b="11111"/>
          <a:stretch>
            <a:fillRect/>
          </a:stretch>
        </p:blipFill>
        <p:spPr>
          <a:xfrm>
            <a:off x="335915" y="4071620"/>
            <a:ext cx="5626100" cy="2044700"/>
          </a:xfrm>
          <a:prstGeom prst="rect">
            <a:avLst/>
          </a:prstGeom>
        </p:spPr>
      </p:pic>
      <p:pic>
        <p:nvPicPr>
          <p:cNvPr id="10" name="图片 9" descr="11.光伏逆变器"/>
          <p:cNvPicPr>
            <a:picLocks noChangeAspect="1"/>
          </p:cNvPicPr>
          <p:nvPr/>
        </p:nvPicPr>
        <p:blipFill>
          <a:blip r:embed="rId3"/>
          <a:srcRect l="51458" t="59074" r="2396" b="11111"/>
          <a:stretch>
            <a:fillRect/>
          </a:stretch>
        </p:blipFill>
        <p:spPr>
          <a:xfrm>
            <a:off x="6295390" y="4071620"/>
            <a:ext cx="5626100" cy="2044700"/>
          </a:xfrm>
          <a:prstGeom prst="rect">
            <a:avLst/>
          </a:prstGeom>
        </p:spPr>
      </p:pic>
      <p:pic>
        <p:nvPicPr>
          <p:cNvPr id="11" name="图片 10" descr="/private/var/folders/pp/cqrg9mq51q545y9c_7kz_vcm0000gn/T/com.kingsoft.wpsoffice.mac/picturecompress_20230505134201/output_1.pngoutput_1"/>
          <p:cNvPicPr>
            <a:picLocks noChangeAspect="1"/>
          </p:cNvPicPr>
          <p:nvPr/>
        </p:nvPicPr>
        <p:blipFill>
          <a:blip r:embed="rId4"/>
          <a:srcRect l="26672" t="31296" r="31240" b="26667"/>
          <a:stretch>
            <a:fillRect/>
          </a:stretch>
        </p:blipFill>
        <p:spPr>
          <a:xfrm>
            <a:off x="6374765" y="4611370"/>
            <a:ext cx="1447800" cy="964565"/>
          </a:xfrm>
          <a:prstGeom prst="rect">
            <a:avLst/>
          </a:prstGeom>
        </p:spPr>
      </p:pic>
      <p:pic>
        <p:nvPicPr>
          <p:cNvPr id="12" name="图片 11" descr="G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2535" y="3896360"/>
            <a:ext cx="2590165" cy="1943735"/>
          </a:xfrm>
          <a:prstGeom prst="rect">
            <a:avLst/>
          </a:prstGeom>
        </p:spPr>
      </p:pic>
      <p:pic>
        <p:nvPicPr>
          <p:cNvPr id="17" name="图片 16" descr="/private/var/folders/pp/cqrg9mq51q545y9c_7kz_vcm0000gn/T/com.kingsoft.wpsoffice.mac/picturecompress_20230505134201/output_3.pngoutput_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3605" y="4184015"/>
            <a:ext cx="2093595" cy="1396365"/>
          </a:xfrm>
          <a:prstGeom prst="rect">
            <a:avLst/>
          </a:prstGeom>
        </p:spPr>
      </p:pic>
      <p:pic>
        <p:nvPicPr>
          <p:cNvPr id="18" name="图片 17" descr="TO-3PF"/>
          <p:cNvPicPr>
            <a:picLocks noChangeAspect="1"/>
          </p:cNvPicPr>
          <p:nvPr/>
        </p:nvPicPr>
        <p:blipFill>
          <a:blip r:embed="rId7"/>
          <a:srcRect l="37691" t="27750" r="37790" b="31611"/>
          <a:stretch>
            <a:fillRect/>
          </a:stretch>
        </p:blipFill>
        <p:spPr>
          <a:xfrm rot="21000000">
            <a:off x="2501265" y="4192270"/>
            <a:ext cx="1221105" cy="1348740"/>
          </a:xfrm>
          <a:prstGeom prst="rect">
            <a:avLst/>
          </a:prstGeom>
        </p:spPr>
      </p:pic>
      <p:pic>
        <p:nvPicPr>
          <p:cNvPr id="25" name="图片 24" descr="TO-220"/>
          <p:cNvPicPr>
            <a:picLocks noChangeAspect="1"/>
          </p:cNvPicPr>
          <p:nvPr/>
        </p:nvPicPr>
        <p:blipFill>
          <a:blip r:embed="rId8"/>
          <a:srcRect l="37037" t="25556" r="37037" b="28889"/>
          <a:stretch>
            <a:fillRect/>
          </a:stretch>
        </p:blipFill>
        <p:spPr>
          <a:xfrm rot="21120000">
            <a:off x="3554730" y="4156710"/>
            <a:ext cx="1333500" cy="1562100"/>
          </a:xfrm>
          <a:prstGeom prst="rect">
            <a:avLst/>
          </a:prstGeom>
        </p:spPr>
      </p:pic>
      <p:pic>
        <p:nvPicPr>
          <p:cNvPr id="29" name="图片 28" descr="TO-247-2L"/>
          <p:cNvPicPr>
            <a:picLocks noChangeAspect="1"/>
          </p:cNvPicPr>
          <p:nvPr/>
        </p:nvPicPr>
        <p:blipFill>
          <a:blip r:embed="rId9"/>
          <a:srcRect l="37286" t="31296" r="38397" b="30556"/>
          <a:stretch>
            <a:fillRect/>
          </a:stretch>
        </p:blipFill>
        <p:spPr>
          <a:xfrm rot="21120000">
            <a:off x="1325245" y="4213225"/>
            <a:ext cx="1384935" cy="144907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8663305" y="5779135"/>
            <a:ext cx="2298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IGBT 模块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2393315" y="5779135"/>
            <a:ext cx="2298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IGBT 分立器件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84345" y="2540000"/>
            <a:ext cx="3623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sym typeface="+mn-ea"/>
              </a:rPr>
              <a:t>市场与业绩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845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目</a:t>
            </a:r>
            <a:r>
              <a:rPr lang="en-US" alt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 </a:t>
            </a:r>
            <a:r>
              <a:rPr lang="zh-CN" altLang="en-US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录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305300" y="2451100"/>
            <a:ext cx="3623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sym typeface="+mn-ea"/>
              </a:rPr>
              <a:t>公司简介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2503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新能源发电领域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89185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市场与业绩</a:t>
            </a:r>
          </a:p>
        </p:txBody>
      </p:sp>
      <p:pic>
        <p:nvPicPr>
          <p:cNvPr id="6" name="图片 5" descr="2.新能源发电领域"/>
          <p:cNvPicPr>
            <a:picLocks noChangeAspect="1"/>
          </p:cNvPicPr>
          <p:nvPr/>
        </p:nvPicPr>
        <p:blipFill>
          <a:blip r:embed="rId3"/>
          <a:srcRect l="5313" t="18519" r="79479" b="53889"/>
          <a:stretch>
            <a:fillRect/>
          </a:stretch>
        </p:blipFill>
        <p:spPr>
          <a:xfrm>
            <a:off x="647700" y="1270000"/>
            <a:ext cx="1854200" cy="1892300"/>
          </a:xfrm>
          <a:prstGeom prst="rect">
            <a:avLst/>
          </a:prstGeom>
        </p:spPr>
      </p:pic>
      <p:pic>
        <p:nvPicPr>
          <p:cNvPr id="7" name="图片 6" descr="2.新能源发电领域"/>
          <p:cNvPicPr>
            <a:picLocks noChangeAspect="1"/>
          </p:cNvPicPr>
          <p:nvPr/>
        </p:nvPicPr>
        <p:blipFill>
          <a:blip r:embed="rId3"/>
          <a:srcRect l="61042" t="19075" r="23854" b="53889"/>
          <a:stretch>
            <a:fillRect/>
          </a:stretch>
        </p:blipFill>
        <p:spPr>
          <a:xfrm>
            <a:off x="7473950" y="1308100"/>
            <a:ext cx="1841500" cy="1854200"/>
          </a:xfrm>
          <a:prstGeom prst="rect">
            <a:avLst/>
          </a:prstGeom>
        </p:spPr>
      </p:pic>
      <p:pic>
        <p:nvPicPr>
          <p:cNvPr id="13" name="图片 12" descr="2.新能源发电领域"/>
          <p:cNvPicPr>
            <a:picLocks noChangeAspect="1"/>
          </p:cNvPicPr>
          <p:nvPr/>
        </p:nvPicPr>
        <p:blipFill>
          <a:blip r:embed="rId3"/>
          <a:srcRect l="23854" t="18519" r="60833" b="53889"/>
          <a:stretch>
            <a:fillRect/>
          </a:stretch>
        </p:blipFill>
        <p:spPr>
          <a:xfrm>
            <a:off x="2908300" y="1270000"/>
            <a:ext cx="1866900" cy="1892300"/>
          </a:xfrm>
          <a:prstGeom prst="rect">
            <a:avLst/>
          </a:prstGeom>
        </p:spPr>
      </p:pic>
      <p:pic>
        <p:nvPicPr>
          <p:cNvPr id="14" name="图片 13" descr="2.新能源发电领域"/>
          <p:cNvPicPr>
            <a:picLocks noChangeAspect="1"/>
          </p:cNvPicPr>
          <p:nvPr/>
        </p:nvPicPr>
        <p:blipFill>
          <a:blip r:embed="rId3"/>
          <a:srcRect l="42396" t="18889" r="42292" b="53889"/>
          <a:stretch>
            <a:fillRect/>
          </a:stretch>
        </p:blipFill>
        <p:spPr>
          <a:xfrm>
            <a:off x="5200650" y="1295400"/>
            <a:ext cx="1866900" cy="1866900"/>
          </a:xfrm>
          <a:prstGeom prst="rect">
            <a:avLst/>
          </a:prstGeom>
        </p:spPr>
      </p:pic>
      <p:pic>
        <p:nvPicPr>
          <p:cNvPr id="15" name="图片 14" descr="2.新能源发电领域"/>
          <p:cNvPicPr>
            <a:picLocks noChangeAspect="1"/>
          </p:cNvPicPr>
          <p:nvPr/>
        </p:nvPicPr>
        <p:blipFill>
          <a:blip r:embed="rId3"/>
          <a:srcRect l="79583" t="19074" r="5208" b="53704"/>
          <a:stretch>
            <a:fillRect/>
          </a:stretch>
        </p:blipFill>
        <p:spPr>
          <a:xfrm>
            <a:off x="9702800" y="1308100"/>
            <a:ext cx="1854200" cy="1866900"/>
          </a:xfrm>
          <a:prstGeom prst="rect">
            <a:avLst/>
          </a:prstGeom>
        </p:spPr>
      </p:pic>
      <p:pic>
        <p:nvPicPr>
          <p:cNvPr id="16" name="图片 15" descr="2.新能源发电领域"/>
          <p:cNvPicPr>
            <a:picLocks noChangeAspect="1"/>
          </p:cNvPicPr>
          <p:nvPr/>
        </p:nvPicPr>
        <p:blipFill>
          <a:blip r:embed="rId3"/>
          <a:srcRect l="5208" t="51667" r="79583" b="21296"/>
          <a:stretch>
            <a:fillRect/>
          </a:stretch>
        </p:blipFill>
        <p:spPr>
          <a:xfrm>
            <a:off x="635000" y="3543300"/>
            <a:ext cx="1854200" cy="1854200"/>
          </a:xfrm>
          <a:prstGeom prst="rect">
            <a:avLst/>
          </a:prstGeom>
        </p:spPr>
      </p:pic>
      <p:pic>
        <p:nvPicPr>
          <p:cNvPr id="19" name="图片 18" descr="2.新能源发电领域"/>
          <p:cNvPicPr>
            <a:picLocks noChangeAspect="1"/>
          </p:cNvPicPr>
          <p:nvPr/>
        </p:nvPicPr>
        <p:blipFill>
          <a:blip r:embed="rId3"/>
          <a:srcRect l="23750" t="51667" r="61146" b="21296"/>
          <a:stretch>
            <a:fillRect/>
          </a:stretch>
        </p:blipFill>
        <p:spPr>
          <a:xfrm>
            <a:off x="2895600" y="3543300"/>
            <a:ext cx="1841500" cy="1854200"/>
          </a:xfrm>
          <a:prstGeom prst="rect">
            <a:avLst/>
          </a:prstGeom>
        </p:spPr>
      </p:pic>
      <p:pic>
        <p:nvPicPr>
          <p:cNvPr id="21" name="图片 20" descr="2.新能源发电领域"/>
          <p:cNvPicPr>
            <a:picLocks noChangeAspect="1"/>
          </p:cNvPicPr>
          <p:nvPr/>
        </p:nvPicPr>
        <p:blipFill>
          <a:blip r:embed="rId3"/>
          <a:srcRect l="60729" t="51296" r="23854" b="21296"/>
          <a:stretch>
            <a:fillRect/>
          </a:stretch>
        </p:blipFill>
        <p:spPr>
          <a:xfrm>
            <a:off x="7404100" y="3517900"/>
            <a:ext cx="1879600" cy="1879600"/>
          </a:xfrm>
          <a:prstGeom prst="rect">
            <a:avLst/>
          </a:prstGeom>
        </p:spPr>
      </p:pic>
      <p:pic>
        <p:nvPicPr>
          <p:cNvPr id="22" name="图片 21" descr="2.新能源发电领域"/>
          <p:cNvPicPr>
            <a:picLocks noChangeAspect="1"/>
          </p:cNvPicPr>
          <p:nvPr/>
        </p:nvPicPr>
        <p:blipFill>
          <a:blip r:embed="rId3"/>
          <a:srcRect l="42291" t="51482" r="42500" b="21296"/>
          <a:stretch>
            <a:fillRect/>
          </a:stretch>
        </p:blipFill>
        <p:spPr>
          <a:xfrm>
            <a:off x="5156200" y="3530600"/>
            <a:ext cx="1854200" cy="1866900"/>
          </a:xfrm>
          <a:prstGeom prst="rect">
            <a:avLst/>
          </a:prstGeom>
        </p:spPr>
      </p:pic>
      <p:pic>
        <p:nvPicPr>
          <p:cNvPr id="23" name="图片 22" descr="2.新能源发电领域"/>
          <p:cNvPicPr>
            <a:picLocks noChangeAspect="1"/>
          </p:cNvPicPr>
          <p:nvPr/>
        </p:nvPicPr>
        <p:blipFill>
          <a:blip r:embed="rId3"/>
          <a:srcRect l="79479" t="51482" r="5208" b="21296"/>
          <a:stretch>
            <a:fillRect/>
          </a:stretch>
        </p:blipFill>
        <p:spPr>
          <a:xfrm>
            <a:off x="9702800" y="3530600"/>
            <a:ext cx="1866900" cy="186690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9989185" y="5611495"/>
            <a:ext cx="1605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200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以上排名不分先后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2503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新能源汽车领域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89185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市场与业绩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989185" y="5611495"/>
            <a:ext cx="1605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200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以上排名不分先后</a:t>
            </a:r>
          </a:p>
        </p:txBody>
      </p:sp>
      <p:pic>
        <p:nvPicPr>
          <p:cNvPr id="5" name="图片 4" descr="3.新能源汽车领域"/>
          <p:cNvPicPr>
            <a:picLocks noChangeAspect="1"/>
          </p:cNvPicPr>
          <p:nvPr/>
        </p:nvPicPr>
        <p:blipFill>
          <a:blip r:embed="rId3"/>
          <a:srcRect l="4688" t="20741" r="82708" b="56667"/>
          <a:stretch>
            <a:fillRect/>
          </a:stretch>
        </p:blipFill>
        <p:spPr>
          <a:xfrm>
            <a:off x="571500" y="1422400"/>
            <a:ext cx="1536700" cy="1549400"/>
          </a:xfrm>
          <a:prstGeom prst="rect">
            <a:avLst/>
          </a:prstGeom>
        </p:spPr>
      </p:pic>
      <p:pic>
        <p:nvPicPr>
          <p:cNvPr id="9" name="图片 8" descr="3.新能源汽车领域"/>
          <p:cNvPicPr>
            <a:picLocks noChangeAspect="1"/>
          </p:cNvPicPr>
          <p:nvPr/>
        </p:nvPicPr>
        <p:blipFill>
          <a:blip r:embed="rId3"/>
          <a:srcRect l="36042" t="20925" r="51354" b="56482"/>
          <a:stretch>
            <a:fillRect/>
          </a:stretch>
        </p:blipFill>
        <p:spPr>
          <a:xfrm>
            <a:off x="4394200" y="1435100"/>
            <a:ext cx="1536700" cy="1549400"/>
          </a:xfrm>
          <a:prstGeom prst="rect">
            <a:avLst/>
          </a:prstGeom>
        </p:spPr>
      </p:pic>
      <p:pic>
        <p:nvPicPr>
          <p:cNvPr id="10" name="图片 9" descr="3.新能源汽车领域"/>
          <p:cNvPicPr>
            <a:picLocks noChangeAspect="1"/>
          </p:cNvPicPr>
          <p:nvPr/>
        </p:nvPicPr>
        <p:blipFill>
          <a:blip r:embed="rId3"/>
          <a:srcRect l="20208" t="20925" r="66979" b="56482"/>
          <a:stretch>
            <a:fillRect/>
          </a:stretch>
        </p:blipFill>
        <p:spPr>
          <a:xfrm>
            <a:off x="2463800" y="1441450"/>
            <a:ext cx="1562100" cy="1549400"/>
          </a:xfrm>
          <a:prstGeom prst="rect">
            <a:avLst/>
          </a:prstGeom>
        </p:spPr>
      </p:pic>
      <p:pic>
        <p:nvPicPr>
          <p:cNvPr id="11" name="图片 10" descr="3.新能源汽车领域"/>
          <p:cNvPicPr>
            <a:picLocks noChangeAspect="1"/>
          </p:cNvPicPr>
          <p:nvPr/>
        </p:nvPicPr>
        <p:blipFill>
          <a:blip r:embed="rId3"/>
          <a:srcRect l="82604" t="20740" r="4583" b="56297"/>
          <a:stretch>
            <a:fillRect/>
          </a:stretch>
        </p:blipFill>
        <p:spPr>
          <a:xfrm>
            <a:off x="10071100" y="1409700"/>
            <a:ext cx="1562100" cy="1574800"/>
          </a:xfrm>
          <a:prstGeom prst="rect">
            <a:avLst/>
          </a:prstGeom>
        </p:spPr>
      </p:pic>
      <p:pic>
        <p:nvPicPr>
          <p:cNvPr id="12" name="图片 11" descr="3.新能源汽车领域"/>
          <p:cNvPicPr>
            <a:picLocks noChangeAspect="1"/>
          </p:cNvPicPr>
          <p:nvPr/>
        </p:nvPicPr>
        <p:blipFill>
          <a:blip r:embed="rId3"/>
          <a:srcRect l="51458" t="20740" r="35938" b="56482"/>
          <a:stretch>
            <a:fillRect/>
          </a:stretch>
        </p:blipFill>
        <p:spPr>
          <a:xfrm>
            <a:off x="6273800" y="1409700"/>
            <a:ext cx="1536700" cy="1562100"/>
          </a:xfrm>
          <a:prstGeom prst="rect">
            <a:avLst/>
          </a:prstGeom>
        </p:spPr>
      </p:pic>
      <p:pic>
        <p:nvPicPr>
          <p:cNvPr id="17" name="图片 16" descr="3.新能源汽车领域"/>
          <p:cNvPicPr>
            <a:picLocks noChangeAspect="1"/>
          </p:cNvPicPr>
          <p:nvPr/>
        </p:nvPicPr>
        <p:blipFill>
          <a:blip r:embed="rId3"/>
          <a:srcRect l="67083" t="20925" r="20104" b="56482"/>
          <a:stretch>
            <a:fillRect/>
          </a:stretch>
        </p:blipFill>
        <p:spPr>
          <a:xfrm>
            <a:off x="8178800" y="1409700"/>
            <a:ext cx="1562100" cy="1549400"/>
          </a:xfrm>
          <a:prstGeom prst="rect">
            <a:avLst/>
          </a:prstGeom>
        </p:spPr>
      </p:pic>
      <p:pic>
        <p:nvPicPr>
          <p:cNvPr id="18" name="图片 17" descr="3.新能源汽车领域"/>
          <p:cNvPicPr>
            <a:picLocks noChangeAspect="1"/>
          </p:cNvPicPr>
          <p:nvPr/>
        </p:nvPicPr>
        <p:blipFill>
          <a:blip r:embed="rId3"/>
          <a:srcRect l="4479" t="52407" r="82604" b="24630"/>
          <a:stretch>
            <a:fillRect/>
          </a:stretch>
        </p:blipFill>
        <p:spPr>
          <a:xfrm>
            <a:off x="546100" y="3594100"/>
            <a:ext cx="1574800" cy="1574800"/>
          </a:xfrm>
          <a:prstGeom prst="rect">
            <a:avLst/>
          </a:prstGeom>
        </p:spPr>
      </p:pic>
      <p:pic>
        <p:nvPicPr>
          <p:cNvPr id="20" name="图片 19" descr="3.新能源汽车领域"/>
          <p:cNvPicPr>
            <a:picLocks noChangeAspect="1"/>
          </p:cNvPicPr>
          <p:nvPr/>
        </p:nvPicPr>
        <p:blipFill>
          <a:blip r:embed="rId3"/>
          <a:srcRect l="20313" t="52407" r="66745" b="24648"/>
          <a:stretch>
            <a:fillRect/>
          </a:stretch>
        </p:blipFill>
        <p:spPr>
          <a:xfrm>
            <a:off x="2476500" y="3594100"/>
            <a:ext cx="1577975" cy="1573530"/>
          </a:xfrm>
          <a:prstGeom prst="rect">
            <a:avLst/>
          </a:prstGeom>
        </p:spPr>
      </p:pic>
      <p:pic>
        <p:nvPicPr>
          <p:cNvPr id="24" name="图片 23" descr="3.新能源汽车领域"/>
          <p:cNvPicPr>
            <a:picLocks noChangeAspect="1"/>
          </p:cNvPicPr>
          <p:nvPr/>
        </p:nvPicPr>
        <p:blipFill>
          <a:blip r:embed="rId3"/>
          <a:srcRect l="51146" t="52222" r="35495" b="24463"/>
          <a:stretch>
            <a:fillRect/>
          </a:stretch>
        </p:blipFill>
        <p:spPr>
          <a:xfrm>
            <a:off x="6299200" y="3581400"/>
            <a:ext cx="1628775" cy="1598930"/>
          </a:xfrm>
          <a:prstGeom prst="rect">
            <a:avLst/>
          </a:prstGeom>
        </p:spPr>
      </p:pic>
      <p:pic>
        <p:nvPicPr>
          <p:cNvPr id="25" name="图片 24" descr="3.新能源汽车领域"/>
          <p:cNvPicPr>
            <a:picLocks noChangeAspect="1"/>
          </p:cNvPicPr>
          <p:nvPr/>
        </p:nvPicPr>
        <p:blipFill>
          <a:blip r:embed="rId3"/>
          <a:srcRect l="35547" t="52203" r="51120" b="24278"/>
          <a:stretch>
            <a:fillRect/>
          </a:stretch>
        </p:blipFill>
        <p:spPr>
          <a:xfrm>
            <a:off x="4384675" y="3594100"/>
            <a:ext cx="1625600" cy="1612900"/>
          </a:xfrm>
          <a:prstGeom prst="rect">
            <a:avLst/>
          </a:prstGeom>
        </p:spPr>
      </p:pic>
      <p:pic>
        <p:nvPicPr>
          <p:cNvPr id="26" name="图片 25" descr="3.新能源汽车领域"/>
          <p:cNvPicPr>
            <a:picLocks noChangeAspect="1"/>
          </p:cNvPicPr>
          <p:nvPr/>
        </p:nvPicPr>
        <p:blipFill>
          <a:blip r:embed="rId3"/>
          <a:srcRect l="66771" t="52037" r="20104" b="24630"/>
          <a:stretch>
            <a:fillRect/>
          </a:stretch>
        </p:blipFill>
        <p:spPr>
          <a:xfrm>
            <a:off x="8204200" y="3568700"/>
            <a:ext cx="1600200" cy="1600200"/>
          </a:xfrm>
          <a:prstGeom prst="rect">
            <a:avLst/>
          </a:prstGeom>
        </p:spPr>
      </p:pic>
      <p:pic>
        <p:nvPicPr>
          <p:cNvPr id="27" name="图片 26" descr="3.新能源汽车领域"/>
          <p:cNvPicPr>
            <a:picLocks noChangeAspect="1"/>
          </p:cNvPicPr>
          <p:nvPr/>
        </p:nvPicPr>
        <p:blipFill>
          <a:blip r:embed="rId3"/>
          <a:srcRect l="82396" t="52407" r="4375" b="24445"/>
          <a:stretch>
            <a:fillRect/>
          </a:stretch>
        </p:blipFill>
        <p:spPr>
          <a:xfrm>
            <a:off x="10121900" y="3568700"/>
            <a:ext cx="1612900" cy="1587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4.工业控制领域"/>
          <p:cNvPicPr>
            <a:picLocks noChangeAspect="1"/>
          </p:cNvPicPr>
          <p:nvPr/>
        </p:nvPicPr>
        <p:blipFill>
          <a:blip r:embed="rId3"/>
          <a:srcRect l="3125" t="20185" r="75729" b="19815"/>
          <a:stretch>
            <a:fillRect/>
          </a:stretch>
        </p:blipFill>
        <p:spPr>
          <a:xfrm>
            <a:off x="381000" y="1371600"/>
            <a:ext cx="2578100" cy="4114800"/>
          </a:xfrm>
          <a:prstGeom prst="rect">
            <a:avLst/>
          </a:prstGeom>
        </p:spPr>
      </p:pic>
      <p:pic>
        <p:nvPicPr>
          <p:cNvPr id="31" name="图片 30" descr="4.工业控制领域"/>
          <p:cNvPicPr>
            <a:picLocks noChangeAspect="1"/>
          </p:cNvPicPr>
          <p:nvPr/>
        </p:nvPicPr>
        <p:blipFill>
          <a:blip r:embed="rId3"/>
          <a:srcRect l="3125" t="20185" r="75729" b="19815"/>
          <a:stretch>
            <a:fillRect/>
          </a:stretch>
        </p:blipFill>
        <p:spPr>
          <a:xfrm>
            <a:off x="3258185" y="1371600"/>
            <a:ext cx="2578100" cy="4114800"/>
          </a:xfrm>
          <a:prstGeom prst="rect">
            <a:avLst/>
          </a:prstGeom>
        </p:spPr>
      </p:pic>
      <p:pic>
        <p:nvPicPr>
          <p:cNvPr id="32" name="图片 31" descr="4.工业控制领域"/>
          <p:cNvPicPr>
            <a:picLocks noChangeAspect="1"/>
          </p:cNvPicPr>
          <p:nvPr/>
        </p:nvPicPr>
        <p:blipFill>
          <a:blip r:embed="rId3"/>
          <a:srcRect l="3125" t="20185" r="75729" b="19815"/>
          <a:stretch>
            <a:fillRect/>
          </a:stretch>
        </p:blipFill>
        <p:spPr>
          <a:xfrm>
            <a:off x="6135370" y="1371600"/>
            <a:ext cx="2578100" cy="4114800"/>
          </a:xfrm>
          <a:prstGeom prst="rect">
            <a:avLst/>
          </a:prstGeom>
        </p:spPr>
      </p:pic>
      <p:pic>
        <p:nvPicPr>
          <p:cNvPr id="33" name="图片 32" descr="4.工业控制领域"/>
          <p:cNvPicPr>
            <a:picLocks noChangeAspect="1"/>
          </p:cNvPicPr>
          <p:nvPr/>
        </p:nvPicPr>
        <p:blipFill>
          <a:blip r:embed="rId3"/>
          <a:srcRect l="3125" t="20185" r="75729" b="19815"/>
          <a:stretch>
            <a:fillRect/>
          </a:stretch>
        </p:blipFill>
        <p:spPr>
          <a:xfrm>
            <a:off x="9012555" y="1371600"/>
            <a:ext cx="2578100" cy="41148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0990" y="274320"/>
            <a:ext cx="2503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工业控制领域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89185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市场与业绩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153015" y="5890895"/>
            <a:ext cx="1605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200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以上排名不分先后</a:t>
            </a:r>
          </a:p>
        </p:txBody>
      </p:sp>
      <p:pic>
        <p:nvPicPr>
          <p:cNvPr id="19" name="图片 18" descr="4.工业控制领域"/>
          <p:cNvPicPr>
            <a:picLocks noChangeAspect="1"/>
          </p:cNvPicPr>
          <p:nvPr/>
        </p:nvPicPr>
        <p:blipFill>
          <a:blip r:embed="rId4"/>
          <a:srcRect l="54510" t="47222" r="38094" b="40556"/>
          <a:stretch>
            <a:fillRect/>
          </a:stretch>
        </p:blipFill>
        <p:spPr>
          <a:xfrm>
            <a:off x="6504305" y="3232150"/>
            <a:ext cx="901700" cy="8382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086225" y="1520825"/>
            <a:ext cx="1261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UPS</a:t>
            </a:r>
            <a:r>
              <a:rPr lang="zh-CN" altLang="en-US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电源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435090" y="1496695"/>
            <a:ext cx="2024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电焊机及感应加热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9823450" y="1496695"/>
            <a:ext cx="11360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电能质量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1216660" y="1532255"/>
            <a:ext cx="932180" cy="368300"/>
            <a:chOff x="1916" y="2395"/>
            <a:chExt cx="1468" cy="580"/>
          </a:xfrm>
        </p:grpSpPr>
        <p:sp>
          <p:nvSpPr>
            <p:cNvPr id="20" name="文本框 19"/>
            <p:cNvSpPr txBox="1"/>
            <p:nvPr/>
          </p:nvSpPr>
          <p:spPr>
            <a:xfrm>
              <a:off x="1916" y="2395"/>
              <a:ext cx="146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>
                  <a:solidFill>
                    <a:srgbClr val="1058A2"/>
                  </a:solidFill>
                  <a:latin typeface="Microsoft YaHei Regular" panose="020B0503020204020204" charset="-122"/>
                  <a:ea typeface="Microsoft YaHei Regular" panose="020B0503020204020204" charset="-122"/>
                  <a:cs typeface="Microsoft YaHei Regular" panose="020B0503020204020204" charset="-122"/>
                </a:rPr>
                <a:t>变频器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2000" y="2800"/>
              <a:ext cx="1260" cy="119"/>
            </a:xfrm>
            <a:prstGeom prst="rect">
              <a:avLst/>
            </a:prstGeom>
            <a:solidFill>
              <a:srgbClr val="1058A2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矩形 24"/>
          <p:cNvSpPr/>
          <p:nvPr/>
        </p:nvSpPr>
        <p:spPr>
          <a:xfrm>
            <a:off x="4086225" y="1788795"/>
            <a:ext cx="1016000" cy="76200"/>
          </a:xfrm>
          <a:prstGeom prst="rect">
            <a:avLst/>
          </a:prstGeom>
          <a:solidFill>
            <a:srgbClr val="1058A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6475095" y="1753870"/>
            <a:ext cx="1932305" cy="76200"/>
          </a:xfrm>
          <a:prstGeom prst="rect">
            <a:avLst/>
          </a:prstGeom>
          <a:solidFill>
            <a:srgbClr val="1058A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9831705" y="1753870"/>
            <a:ext cx="1015365" cy="76200"/>
          </a:xfrm>
          <a:prstGeom prst="rect">
            <a:avLst/>
          </a:prstGeom>
          <a:solidFill>
            <a:srgbClr val="1058A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4.工业控制领域"/>
          <p:cNvPicPr>
            <a:picLocks noChangeAspect="1"/>
          </p:cNvPicPr>
          <p:nvPr/>
        </p:nvPicPr>
        <p:blipFill>
          <a:blip r:embed="rId4"/>
          <a:srcRect l="5755" t="31055" r="86953" b="55982"/>
          <a:stretch>
            <a:fillRect/>
          </a:stretch>
        </p:blipFill>
        <p:spPr>
          <a:xfrm>
            <a:off x="688340" y="1997075"/>
            <a:ext cx="889000" cy="889000"/>
          </a:xfrm>
          <a:prstGeom prst="rect">
            <a:avLst/>
          </a:prstGeom>
        </p:spPr>
      </p:pic>
      <p:pic>
        <p:nvPicPr>
          <p:cNvPr id="29" name="图片 28" descr="4.工业控制领域"/>
          <p:cNvPicPr>
            <a:picLocks noChangeAspect="1"/>
          </p:cNvPicPr>
          <p:nvPr/>
        </p:nvPicPr>
        <p:blipFill>
          <a:blip r:embed="rId4"/>
          <a:srcRect l="13740" t="31435" r="79073" b="56158"/>
          <a:stretch>
            <a:fillRect/>
          </a:stretch>
        </p:blipFill>
        <p:spPr>
          <a:xfrm>
            <a:off x="1743075" y="2016125"/>
            <a:ext cx="876300" cy="850900"/>
          </a:xfrm>
          <a:prstGeom prst="rect">
            <a:avLst/>
          </a:prstGeom>
        </p:spPr>
      </p:pic>
      <p:pic>
        <p:nvPicPr>
          <p:cNvPr id="36" name="图片 35" descr="4.工业控制领域"/>
          <p:cNvPicPr>
            <a:picLocks noChangeAspect="1"/>
          </p:cNvPicPr>
          <p:nvPr/>
        </p:nvPicPr>
        <p:blipFill>
          <a:blip r:embed="rId4"/>
          <a:srcRect l="5901" t="47722" r="87224" b="39870"/>
          <a:stretch>
            <a:fillRect/>
          </a:stretch>
        </p:blipFill>
        <p:spPr>
          <a:xfrm>
            <a:off x="706755" y="3145790"/>
            <a:ext cx="838200" cy="850900"/>
          </a:xfrm>
          <a:prstGeom prst="rect">
            <a:avLst/>
          </a:prstGeom>
        </p:spPr>
      </p:pic>
      <p:pic>
        <p:nvPicPr>
          <p:cNvPr id="37" name="图片 36" descr="4.工业控制领域"/>
          <p:cNvPicPr>
            <a:picLocks noChangeAspect="1"/>
          </p:cNvPicPr>
          <p:nvPr/>
        </p:nvPicPr>
        <p:blipFill>
          <a:blip r:embed="rId4"/>
          <a:srcRect l="13813" t="47537" r="79099" b="40241"/>
          <a:stretch>
            <a:fillRect/>
          </a:stretch>
        </p:blipFill>
        <p:spPr>
          <a:xfrm>
            <a:off x="1684020" y="3145790"/>
            <a:ext cx="864235" cy="838200"/>
          </a:xfrm>
          <a:prstGeom prst="rect">
            <a:avLst/>
          </a:prstGeom>
        </p:spPr>
      </p:pic>
      <p:pic>
        <p:nvPicPr>
          <p:cNvPr id="38" name="图片 37" descr="4.工业控制领域"/>
          <p:cNvPicPr>
            <a:picLocks noChangeAspect="1"/>
          </p:cNvPicPr>
          <p:nvPr/>
        </p:nvPicPr>
        <p:blipFill>
          <a:blip r:embed="rId4"/>
          <a:srcRect l="5375" t="63333" r="87068" b="24630"/>
          <a:stretch>
            <a:fillRect/>
          </a:stretch>
        </p:blipFill>
        <p:spPr>
          <a:xfrm>
            <a:off x="655320" y="4237990"/>
            <a:ext cx="921385" cy="825500"/>
          </a:xfrm>
          <a:prstGeom prst="rect">
            <a:avLst/>
          </a:prstGeom>
        </p:spPr>
      </p:pic>
      <p:pic>
        <p:nvPicPr>
          <p:cNvPr id="39" name="图片 38" descr="4.工业控制领域"/>
          <p:cNvPicPr>
            <a:picLocks noChangeAspect="1"/>
          </p:cNvPicPr>
          <p:nvPr/>
        </p:nvPicPr>
        <p:blipFill>
          <a:blip r:embed="rId4"/>
          <a:srcRect l="13708" t="63333" r="79516" b="24630"/>
          <a:stretch>
            <a:fillRect/>
          </a:stretch>
        </p:blipFill>
        <p:spPr>
          <a:xfrm>
            <a:off x="1671320" y="4237990"/>
            <a:ext cx="826135" cy="825500"/>
          </a:xfrm>
          <a:prstGeom prst="rect">
            <a:avLst/>
          </a:prstGeom>
        </p:spPr>
      </p:pic>
      <p:pic>
        <p:nvPicPr>
          <p:cNvPr id="40" name="图片 39" descr="4.工业控制领域"/>
          <p:cNvPicPr>
            <a:picLocks noChangeAspect="1"/>
          </p:cNvPicPr>
          <p:nvPr/>
        </p:nvPicPr>
        <p:blipFill>
          <a:blip r:embed="rId4"/>
          <a:srcRect l="30547" t="31241" r="62370" b="55796"/>
          <a:stretch>
            <a:fillRect/>
          </a:stretch>
        </p:blipFill>
        <p:spPr>
          <a:xfrm>
            <a:off x="3646170" y="2136140"/>
            <a:ext cx="863600" cy="889000"/>
          </a:xfrm>
          <a:prstGeom prst="rect">
            <a:avLst/>
          </a:prstGeom>
        </p:spPr>
      </p:pic>
      <p:pic>
        <p:nvPicPr>
          <p:cNvPr id="41" name="图片 40" descr="4.工业控制领域"/>
          <p:cNvPicPr>
            <a:picLocks noChangeAspect="1"/>
          </p:cNvPicPr>
          <p:nvPr/>
        </p:nvPicPr>
        <p:blipFill>
          <a:blip r:embed="rId4"/>
          <a:srcRect l="38349" t="31704" r="54255" b="55704"/>
          <a:stretch>
            <a:fillRect/>
          </a:stretch>
        </p:blipFill>
        <p:spPr>
          <a:xfrm>
            <a:off x="4599305" y="2174240"/>
            <a:ext cx="901700" cy="863600"/>
          </a:xfrm>
          <a:prstGeom prst="rect">
            <a:avLst/>
          </a:prstGeom>
        </p:spPr>
      </p:pic>
      <p:pic>
        <p:nvPicPr>
          <p:cNvPr id="42" name="图片 41" descr="4.工业控制领域"/>
          <p:cNvPicPr>
            <a:picLocks noChangeAspect="1"/>
          </p:cNvPicPr>
          <p:nvPr/>
        </p:nvPicPr>
        <p:blipFill>
          <a:blip r:embed="rId4"/>
          <a:srcRect l="30547" t="47509" r="62786" b="40454"/>
          <a:stretch>
            <a:fillRect/>
          </a:stretch>
        </p:blipFill>
        <p:spPr>
          <a:xfrm>
            <a:off x="3646170" y="3266440"/>
            <a:ext cx="812800" cy="825500"/>
          </a:xfrm>
          <a:prstGeom prst="rect">
            <a:avLst/>
          </a:prstGeom>
        </p:spPr>
      </p:pic>
      <p:pic>
        <p:nvPicPr>
          <p:cNvPr id="43" name="图片 42" descr="4.工业控制领域"/>
          <p:cNvPicPr>
            <a:picLocks noChangeAspect="1"/>
          </p:cNvPicPr>
          <p:nvPr/>
        </p:nvPicPr>
        <p:blipFill>
          <a:blip r:embed="rId4"/>
          <a:srcRect l="38672" t="47815" r="54245" b="40519"/>
          <a:stretch>
            <a:fillRect/>
          </a:stretch>
        </p:blipFill>
        <p:spPr>
          <a:xfrm>
            <a:off x="4636770" y="3291840"/>
            <a:ext cx="863600" cy="800100"/>
          </a:xfrm>
          <a:prstGeom prst="rect">
            <a:avLst/>
          </a:prstGeom>
        </p:spPr>
      </p:pic>
      <p:pic>
        <p:nvPicPr>
          <p:cNvPr id="44" name="图片 43" descr="4.工业控制领域"/>
          <p:cNvPicPr>
            <a:picLocks noChangeAspect="1"/>
          </p:cNvPicPr>
          <p:nvPr/>
        </p:nvPicPr>
        <p:blipFill>
          <a:blip r:embed="rId4"/>
          <a:srcRect l="30391" t="62907" r="62734" b="24685"/>
          <a:stretch>
            <a:fillRect/>
          </a:stretch>
        </p:blipFill>
        <p:spPr>
          <a:xfrm>
            <a:off x="3614420" y="4295140"/>
            <a:ext cx="838200" cy="850900"/>
          </a:xfrm>
          <a:prstGeom prst="rect">
            <a:avLst/>
          </a:prstGeom>
        </p:spPr>
      </p:pic>
      <p:pic>
        <p:nvPicPr>
          <p:cNvPr id="45" name="图片 44" descr="4.工业控制领域"/>
          <p:cNvPicPr>
            <a:picLocks noChangeAspect="1"/>
          </p:cNvPicPr>
          <p:nvPr/>
        </p:nvPicPr>
        <p:blipFill>
          <a:blip r:embed="rId4"/>
          <a:srcRect l="38589" t="63185" r="54500" b="24593"/>
          <a:stretch>
            <a:fillRect/>
          </a:stretch>
        </p:blipFill>
        <p:spPr>
          <a:xfrm>
            <a:off x="4612005" y="4295140"/>
            <a:ext cx="842645" cy="838200"/>
          </a:xfrm>
          <a:prstGeom prst="rect">
            <a:avLst/>
          </a:prstGeom>
        </p:spPr>
      </p:pic>
      <p:pic>
        <p:nvPicPr>
          <p:cNvPr id="46" name="图片 45" descr="4.工业控制领域"/>
          <p:cNvPicPr>
            <a:picLocks noChangeAspect="1"/>
          </p:cNvPicPr>
          <p:nvPr/>
        </p:nvPicPr>
        <p:blipFill>
          <a:blip r:embed="rId4"/>
          <a:srcRect l="54609" t="31611" r="38099" b="55241"/>
          <a:stretch>
            <a:fillRect/>
          </a:stretch>
        </p:blipFill>
        <p:spPr>
          <a:xfrm>
            <a:off x="6503670" y="2161540"/>
            <a:ext cx="889000" cy="901700"/>
          </a:xfrm>
          <a:prstGeom prst="rect">
            <a:avLst/>
          </a:prstGeom>
        </p:spPr>
      </p:pic>
      <p:pic>
        <p:nvPicPr>
          <p:cNvPr id="47" name="图片 46" descr="4.工业控制领域"/>
          <p:cNvPicPr>
            <a:picLocks noChangeAspect="1"/>
          </p:cNvPicPr>
          <p:nvPr/>
        </p:nvPicPr>
        <p:blipFill>
          <a:blip r:embed="rId4"/>
          <a:srcRect l="62682" t="31796" r="30443" b="55982"/>
          <a:stretch>
            <a:fillRect/>
          </a:stretch>
        </p:blipFill>
        <p:spPr>
          <a:xfrm>
            <a:off x="7500620" y="2174240"/>
            <a:ext cx="838200" cy="838200"/>
          </a:xfrm>
          <a:prstGeom prst="rect">
            <a:avLst/>
          </a:prstGeom>
        </p:spPr>
      </p:pic>
      <p:pic>
        <p:nvPicPr>
          <p:cNvPr id="48" name="图片 47" descr="4.工业控制领域"/>
          <p:cNvPicPr>
            <a:picLocks noChangeAspect="1"/>
          </p:cNvPicPr>
          <p:nvPr/>
        </p:nvPicPr>
        <p:blipFill>
          <a:blip r:embed="rId4"/>
          <a:srcRect l="62630" t="47268" r="30391" b="40324"/>
          <a:stretch>
            <a:fillRect/>
          </a:stretch>
        </p:blipFill>
        <p:spPr>
          <a:xfrm>
            <a:off x="7496175" y="3235325"/>
            <a:ext cx="850900" cy="850900"/>
          </a:xfrm>
          <a:prstGeom prst="rect">
            <a:avLst/>
          </a:prstGeom>
        </p:spPr>
      </p:pic>
      <p:pic>
        <p:nvPicPr>
          <p:cNvPr id="49" name="图片 48" descr="4.工业控制领域"/>
          <p:cNvPicPr>
            <a:picLocks noChangeAspect="1"/>
          </p:cNvPicPr>
          <p:nvPr/>
        </p:nvPicPr>
        <p:blipFill>
          <a:blip r:embed="rId4"/>
          <a:srcRect l="62578" t="63593" r="30286" b="23630"/>
          <a:stretch>
            <a:fillRect/>
          </a:stretch>
        </p:blipFill>
        <p:spPr>
          <a:xfrm>
            <a:off x="7524115" y="4354830"/>
            <a:ext cx="869950" cy="876300"/>
          </a:xfrm>
          <a:prstGeom prst="rect">
            <a:avLst/>
          </a:prstGeom>
        </p:spPr>
      </p:pic>
      <p:pic>
        <p:nvPicPr>
          <p:cNvPr id="50" name="图片 49" descr="4.工业控制领域"/>
          <p:cNvPicPr>
            <a:picLocks noChangeAspect="1"/>
          </p:cNvPicPr>
          <p:nvPr/>
        </p:nvPicPr>
        <p:blipFill>
          <a:blip r:embed="rId4"/>
          <a:srcRect l="54557" t="63648" r="38099" b="23944"/>
          <a:stretch>
            <a:fillRect/>
          </a:stretch>
        </p:blipFill>
        <p:spPr>
          <a:xfrm>
            <a:off x="6520815" y="4367530"/>
            <a:ext cx="895350" cy="850900"/>
          </a:xfrm>
          <a:prstGeom prst="rect">
            <a:avLst/>
          </a:prstGeom>
        </p:spPr>
      </p:pic>
      <p:pic>
        <p:nvPicPr>
          <p:cNvPr id="51" name="图片 50" descr="4.工业控制领域"/>
          <p:cNvPicPr>
            <a:picLocks noChangeAspect="1"/>
          </p:cNvPicPr>
          <p:nvPr/>
        </p:nvPicPr>
        <p:blipFill>
          <a:blip r:embed="rId4"/>
          <a:srcRect l="78828" t="31944" r="14297" b="55833"/>
          <a:stretch>
            <a:fillRect/>
          </a:stretch>
        </p:blipFill>
        <p:spPr>
          <a:xfrm>
            <a:off x="9416415" y="2241550"/>
            <a:ext cx="838200" cy="838200"/>
          </a:xfrm>
          <a:prstGeom prst="rect">
            <a:avLst/>
          </a:prstGeom>
        </p:spPr>
      </p:pic>
      <p:pic>
        <p:nvPicPr>
          <p:cNvPr id="52" name="图片 51" descr="4.工业控制领域"/>
          <p:cNvPicPr>
            <a:picLocks noChangeAspect="1"/>
          </p:cNvPicPr>
          <p:nvPr/>
        </p:nvPicPr>
        <p:blipFill>
          <a:blip r:embed="rId4"/>
          <a:srcRect l="86849" t="31944" r="6172" b="55833"/>
          <a:stretch>
            <a:fillRect/>
          </a:stretch>
        </p:blipFill>
        <p:spPr>
          <a:xfrm>
            <a:off x="10394315" y="2241550"/>
            <a:ext cx="850900" cy="838200"/>
          </a:xfrm>
          <a:prstGeom prst="rect">
            <a:avLst/>
          </a:prstGeom>
        </p:spPr>
      </p:pic>
      <p:pic>
        <p:nvPicPr>
          <p:cNvPr id="53" name="图片 52" descr="4.工业控制领域"/>
          <p:cNvPicPr>
            <a:picLocks noChangeAspect="1"/>
          </p:cNvPicPr>
          <p:nvPr/>
        </p:nvPicPr>
        <p:blipFill>
          <a:blip r:embed="rId4"/>
          <a:srcRect l="86641" t="63204" r="5844" b="24018"/>
          <a:stretch>
            <a:fillRect/>
          </a:stretch>
        </p:blipFill>
        <p:spPr>
          <a:xfrm>
            <a:off x="10381615" y="4387850"/>
            <a:ext cx="916305" cy="876300"/>
          </a:xfrm>
          <a:prstGeom prst="rect">
            <a:avLst/>
          </a:prstGeom>
        </p:spPr>
      </p:pic>
      <p:pic>
        <p:nvPicPr>
          <p:cNvPr id="54" name="图片 53" descr="4.工业控制领域"/>
          <p:cNvPicPr>
            <a:picLocks noChangeAspect="1"/>
          </p:cNvPicPr>
          <p:nvPr/>
        </p:nvPicPr>
        <p:blipFill>
          <a:blip r:embed="rId4"/>
          <a:srcRect l="78984" t="47731" r="13932" b="39861"/>
          <a:stretch>
            <a:fillRect/>
          </a:stretch>
        </p:blipFill>
        <p:spPr>
          <a:xfrm>
            <a:off x="9435465" y="3333750"/>
            <a:ext cx="863600" cy="850900"/>
          </a:xfrm>
          <a:prstGeom prst="rect">
            <a:avLst/>
          </a:prstGeom>
        </p:spPr>
      </p:pic>
      <p:pic>
        <p:nvPicPr>
          <p:cNvPr id="55" name="图片 54" descr="4.工业控制领域"/>
          <p:cNvPicPr>
            <a:picLocks noChangeAspect="1"/>
          </p:cNvPicPr>
          <p:nvPr/>
        </p:nvPicPr>
        <p:blipFill>
          <a:blip r:embed="rId4"/>
          <a:srcRect l="86589" t="46787" r="6224" b="40065"/>
          <a:stretch>
            <a:fillRect/>
          </a:stretch>
        </p:blipFill>
        <p:spPr>
          <a:xfrm>
            <a:off x="10362565" y="3282950"/>
            <a:ext cx="876300" cy="901700"/>
          </a:xfrm>
          <a:prstGeom prst="rect">
            <a:avLst/>
          </a:prstGeom>
        </p:spPr>
      </p:pic>
      <p:pic>
        <p:nvPicPr>
          <p:cNvPr id="56" name="图片 55" descr="4.工业控制领域"/>
          <p:cNvPicPr>
            <a:picLocks noChangeAspect="1"/>
          </p:cNvPicPr>
          <p:nvPr/>
        </p:nvPicPr>
        <p:blipFill>
          <a:blip r:embed="rId4"/>
          <a:srcRect l="78984" t="62926" r="13932" b="24296"/>
          <a:stretch>
            <a:fillRect/>
          </a:stretch>
        </p:blipFill>
        <p:spPr>
          <a:xfrm>
            <a:off x="9435465" y="4356100"/>
            <a:ext cx="863600" cy="8763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32778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家用电器及医疗器械领域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89185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市场与业绩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153015" y="5890895"/>
            <a:ext cx="1605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200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以上排名不分先后</a:t>
            </a:r>
          </a:p>
        </p:txBody>
      </p:sp>
      <p:pic>
        <p:nvPicPr>
          <p:cNvPr id="5" name="图片 4" descr="5.家用电器"/>
          <p:cNvPicPr>
            <a:picLocks noChangeAspect="1"/>
          </p:cNvPicPr>
          <p:nvPr/>
        </p:nvPicPr>
        <p:blipFill>
          <a:blip r:embed="rId3"/>
          <a:srcRect l="5521" t="16296" r="77292" b="53704"/>
          <a:stretch>
            <a:fillRect/>
          </a:stretch>
        </p:blipFill>
        <p:spPr>
          <a:xfrm>
            <a:off x="673100" y="1117600"/>
            <a:ext cx="2095500" cy="2057400"/>
          </a:xfrm>
          <a:prstGeom prst="rect">
            <a:avLst/>
          </a:prstGeom>
        </p:spPr>
      </p:pic>
      <p:pic>
        <p:nvPicPr>
          <p:cNvPr id="6" name="图片 5" descr="5.家用电器"/>
          <p:cNvPicPr>
            <a:picLocks noChangeAspect="1"/>
          </p:cNvPicPr>
          <p:nvPr/>
        </p:nvPicPr>
        <p:blipFill>
          <a:blip r:embed="rId3"/>
          <a:srcRect l="52083" t="14815" r="29932" b="52593"/>
          <a:stretch>
            <a:fillRect/>
          </a:stretch>
        </p:blipFill>
        <p:spPr>
          <a:xfrm>
            <a:off x="6350000" y="1016000"/>
            <a:ext cx="2192655" cy="2235200"/>
          </a:xfrm>
          <a:prstGeom prst="rect">
            <a:avLst/>
          </a:prstGeom>
        </p:spPr>
      </p:pic>
      <p:pic>
        <p:nvPicPr>
          <p:cNvPr id="7" name="图片 6" descr="5.家用电器"/>
          <p:cNvPicPr>
            <a:picLocks noChangeAspect="1"/>
          </p:cNvPicPr>
          <p:nvPr/>
        </p:nvPicPr>
        <p:blipFill>
          <a:blip r:embed="rId3"/>
          <a:srcRect l="28750" t="16296" r="53854" b="52963"/>
          <a:stretch>
            <a:fillRect/>
          </a:stretch>
        </p:blipFill>
        <p:spPr>
          <a:xfrm>
            <a:off x="3505200" y="1117600"/>
            <a:ext cx="2120900" cy="2108200"/>
          </a:xfrm>
          <a:prstGeom prst="rect">
            <a:avLst/>
          </a:prstGeom>
        </p:spPr>
      </p:pic>
      <p:pic>
        <p:nvPicPr>
          <p:cNvPr id="9" name="图片 8" descr="5.家用电器"/>
          <p:cNvPicPr>
            <a:picLocks noChangeAspect="1"/>
          </p:cNvPicPr>
          <p:nvPr/>
        </p:nvPicPr>
        <p:blipFill>
          <a:blip r:embed="rId3"/>
          <a:srcRect l="75911" t="15741" r="6432" b="52870"/>
          <a:stretch>
            <a:fillRect/>
          </a:stretch>
        </p:blipFill>
        <p:spPr>
          <a:xfrm>
            <a:off x="9255125" y="1079500"/>
            <a:ext cx="2152650" cy="2152650"/>
          </a:xfrm>
          <a:prstGeom prst="rect">
            <a:avLst/>
          </a:prstGeom>
        </p:spPr>
      </p:pic>
      <p:pic>
        <p:nvPicPr>
          <p:cNvPr id="10" name="图片 9" descr="5.家用电器"/>
          <p:cNvPicPr>
            <a:picLocks noChangeAspect="1"/>
          </p:cNvPicPr>
          <p:nvPr/>
        </p:nvPicPr>
        <p:blipFill>
          <a:blip r:embed="rId3"/>
          <a:srcRect l="9271" t="52037" r="73438" b="17222"/>
          <a:stretch>
            <a:fillRect/>
          </a:stretch>
        </p:blipFill>
        <p:spPr>
          <a:xfrm>
            <a:off x="1130300" y="3568700"/>
            <a:ext cx="2108200" cy="2108200"/>
          </a:xfrm>
          <a:prstGeom prst="rect">
            <a:avLst/>
          </a:prstGeom>
        </p:spPr>
      </p:pic>
      <p:pic>
        <p:nvPicPr>
          <p:cNvPr id="11" name="图片 10" descr="5.家用电器"/>
          <p:cNvPicPr>
            <a:picLocks noChangeAspect="1"/>
          </p:cNvPicPr>
          <p:nvPr/>
        </p:nvPicPr>
        <p:blipFill>
          <a:blip r:embed="rId3"/>
          <a:srcRect l="41458" t="52037" r="41250" b="17222"/>
          <a:stretch>
            <a:fillRect/>
          </a:stretch>
        </p:blipFill>
        <p:spPr>
          <a:xfrm>
            <a:off x="5054600" y="3568700"/>
            <a:ext cx="2108200" cy="2108200"/>
          </a:xfrm>
          <a:prstGeom prst="rect">
            <a:avLst/>
          </a:prstGeom>
        </p:spPr>
      </p:pic>
      <p:pic>
        <p:nvPicPr>
          <p:cNvPr id="12" name="图片 11" descr="5.家用电器"/>
          <p:cNvPicPr>
            <a:picLocks noChangeAspect="1"/>
          </p:cNvPicPr>
          <p:nvPr/>
        </p:nvPicPr>
        <p:blipFill>
          <a:blip r:embed="rId3"/>
          <a:srcRect l="73333" t="52037" r="9062" b="17222"/>
          <a:stretch>
            <a:fillRect/>
          </a:stretch>
        </p:blipFill>
        <p:spPr>
          <a:xfrm>
            <a:off x="8978900" y="3594100"/>
            <a:ext cx="2146300" cy="21082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2503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营业收入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89185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  <a:sym typeface="+mn-ea"/>
              </a:rPr>
              <a:t>市场与业绩</a:t>
            </a:r>
          </a:p>
        </p:txBody>
      </p:sp>
      <p:graphicFrame>
        <p:nvGraphicFramePr>
          <p:cNvPr id="5" name="图表 4"/>
          <p:cNvGraphicFramePr/>
          <p:nvPr/>
        </p:nvGraphicFramePr>
        <p:xfrm>
          <a:off x="371475" y="991870"/>
          <a:ext cx="11449050" cy="5229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5628005" y="741680"/>
            <a:ext cx="11709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latin typeface="Microsoft YaHei Regular" panose="020B0503020204020204" charset="-122"/>
                <a:ea typeface="Microsoft YaHei Regular" panose="020B0503020204020204" charset="-122"/>
              </a:rPr>
              <a:t>单位：亿元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444240" y="2385060"/>
            <a:ext cx="5099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sz="72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谢谢观看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基本信息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744835" y="274320"/>
            <a:ext cx="1247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公司简介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01625" y="4686300"/>
            <a:ext cx="115893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sz="1400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     江苏宏微科技股份有限公司（英文名：MACMIC）成立于2006年，主营业务为电力半导体器件的设计、研发、制造及销售，主要产品：IGBT、VDMOS、FRD等芯片、分立器件、模块等功率半导体器件产品。公司自产IGBT、FRD芯片技术已达国际先进、国内领先水平，打破国外垄断，填补了多项国内的空白。宏微科技是我国第一个将IGBT和FRED推向市场并形成产业化的公司。目前也是国内功率半导体器件行业领军企业之一。2021年，宏微科技成功上市科创板，股票代码688711。</a:t>
            </a:r>
          </a:p>
        </p:txBody>
      </p:sp>
      <p:pic>
        <p:nvPicPr>
          <p:cNvPr id="19" name="图片 18" descr="2"/>
          <p:cNvPicPr>
            <a:picLocks noChangeAspect="1"/>
          </p:cNvPicPr>
          <p:nvPr/>
        </p:nvPicPr>
        <p:blipFill>
          <a:blip r:embed="rId3"/>
          <a:srcRect l="1812" t="11435" r="2313" b="34324"/>
          <a:stretch>
            <a:fillRect/>
          </a:stretch>
        </p:blipFill>
        <p:spPr>
          <a:xfrm>
            <a:off x="251460" y="804545"/>
            <a:ext cx="11689080" cy="37198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资源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0965"/>
            <a:ext cx="12192000" cy="6134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0990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发展历程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744835" y="274320"/>
            <a:ext cx="1247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公司简介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00990" y="744855"/>
            <a:ext cx="65036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b="1">
                <a:latin typeface="Microsoft YaHei Bold" panose="020B0503020204020204" charset="-122"/>
                <a:ea typeface="Microsoft YaHei Bold" panose="020B0503020204020204" charset="-122"/>
              </a:rPr>
              <a:t>宏微科技专注于“成为提供</a:t>
            </a:r>
            <a:r>
              <a:rPr lang="zh-CN" altLang="en-US" sz="1400" b="1">
                <a:solidFill>
                  <a:srgbClr val="0E57A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功率半导体器件解决方案</a:t>
            </a:r>
            <a:r>
              <a:rPr lang="zh-CN" altLang="en-US" sz="1400" b="1">
                <a:latin typeface="Microsoft YaHei Bold" panose="020B0503020204020204" charset="-122"/>
                <a:ea typeface="Microsoft YaHei Bold" panose="020B0503020204020204" charset="-122"/>
              </a:rPr>
              <a:t>的专家”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4770" y="4529455"/>
            <a:ext cx="775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2006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20240" y="4568825"/>
            <a:ext cx="775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2010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775710" y="4558665"/>
            <a:ext cx="775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2015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752465" y="4568825"/>
            <a:ext cx="775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2020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597140" y="4558665"/>
            <a:ext cx="775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2021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552305" y="4558665"/>
            <a:ext cx="775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2022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1217275" y="4568825"/>
            <a:ext cx="775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2023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93725" y="1289685"/>
            <a:ext cx="172021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·公司成立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·M1i NPT IGBT 芯片研发成功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·M1d 系列 FRED 研发成功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·可靠实验室成立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·华山路厂区建成投产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·法国 Bureau Veritas ISO9001-20000 认证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·江苏省高新技术企业认定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·“企业院士工作站”成立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·成功申报多项国家级及省级项目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·成功申报国家 “02 重大专项”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372360" y="1774190"/>
            <a:ext cx="195643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·M2i 沟槽栅 IGBT 芯片研发成功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·M2d Fu 系列 FRED 研发成功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·国家重点高新技术企业认定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·完成股份制改造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·“江苏省博士后创新实践基地”成立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·江苏省新型高频电力半导体器件</a:t>
            </a: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 工程技术研究中心认定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·荣获“江苏省著名商标”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·荣获“2014 年度国家重点新产品”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328795" y="1682750"/>
            <a:ext cx="1711325" cy="2183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·M3i IGBT 芯片及模块全面系列化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·M4i 微沟槽栅 IGBT 芯片研发成功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·1200V RC IGBT 芯片研发成功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·M3d 系列 FRED 研发成功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 M4d 中低功率 FRED 研发成功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·M5d 中大功率 FRED 研发成功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·省级企业技术中心认定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·国家“02 重大专项”验收成功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134100" y="2982595"/>
            <a:ext cx="18237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·M5i MPT +H 注入 IGBT 芯片研发成功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·新竹路厂区一期建成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·中国电气节能 30 年杰出贡献企业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075930" y="2431415"/>
            <a:ext cx="17119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·M6i IGBT 芯片研发成功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·M6d FH 系列 FRED 研发成功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·17mm IGBT 自动化生产线投产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·车规级 IGBT 自动化生产线建成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·车规级 SiC 模块专线建成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·科创板上市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9931400" y="2214245"/>
            <a:ext cx="1659255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·M7i IGBT 芯片研发成功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·M6d 系列 FRED 研发成功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·新竹路厂区二期工程奠基</a:t>
            </a: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  并完成主体建筑封顶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·国家专精特新“小巨人”企业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·国家知识产权优势企业</a:t>
            </a:r>
          </a:p>
          <a:p>
            <a:endParaRPr lang="zh-CN" altLang="en-US" sz="800" b="1"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·江苏省新型功率半导体器件</a:t>
            </a:r>
          </a:p>
          <a:p>
            <a:r>
              <a:rPr lang="zh-CN" altLang="en-US" sz="800" b="1"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  工程研究中心认定</a:t>
            </a:r>
          </a:p>
        </p:txBody>
      </p:sp>
      <p:pic>
        <p:nvPicPr>
          <p:cNvPr id="26" name="图片 25" descr="资源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075" y="5015230"/>
            <a:ext cx="2386330" cy="1313815"/>
          </a:xfrm>
          <a:prstGeom prst="rect">
            <a:avLst/>
          </a:prstGeom>
        </p:spPr>
      </p:pic>
      <p:pic>
        <p:nvPicPr>
          <p:cNvPr id="27" name="图片 26" descr="资源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370" y="5013643"/>
            <a:ext cx="1932305" cy="1316990"/>
          </a:xfrm>
          <a:prstGeom prst="rect">
            <a:avLst/>
          </a:prstGeom>
        </p:spPr>
      </p:pic>
      <p:pic>
        <p:nvPicPr>
          <p:cNvPr id="28" name="图片 27" descr="资源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8975" y="4974273"/>
            <a:ext cx="2228215" cy="1395730"/>
          </a:xfrm>
          <a:prstGeom prst="rect">
            <a:avLst/>
          </a:prstGeom>
        </p:spPr>
      </p:pic>
      <p:pic>
        <p:nvPicPr>
          <p:cNvPr id="29" name="图片 28" descr="资源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2305" y="5009198"/>
            <a:ext cx="2377440" cy="1325880"/>
          </a:xfrm>
          <a:prstGeom prst="rect">
            <a:avLst/>
          </a:prstGeom>
        </p:spPr>
      </p:pic>
      <p:pic>
        <p:nvPicPr>
          <p:cNvPr id="30" name="图片 29" descr="资源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6790" y="5006023"/>
            <a:ext cx="1957070" cy="133223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964565" y="4270375"/>
            <a:ext cx="8794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sz="1600" b="1">
                <a:solidFill>
                  <a:srgbClr val="1058A2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创业期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2828925" y="4269740"/>
            <a:ext cx="8794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sz="1600" b="1">
                <a:solidFill>
                  <a:srgbClr val="1058A2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波动期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693285" y="4290060"/>
            <a:ext cx="8794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sz="1600" b="1">
                <a:solidFill>
                  <a:srgbClr val="1058A2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发展期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7729220" y="4290060"/>
            <a:ext cx="14986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sz="1600" b="1">
                <a:solidFill>
                  <a:srgbClr val="1058A2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快速发展期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1"/>
          <p:cNvPicPr>
            <a:picLocks noChangeAspect="1"/>
          </p:cNvPicPr>
          <p:nvPr/>
        </p:nvPicPr>
        <p:blipFill>
          <a:blip r:embed="rId3"/>
          <a:srcRect l="11266" t="13500" r="71453" b="64704"/>
          <a:stretch>
            <a:fillRect/>
          </a:stretch>
        </p:blipFill>
        <p:spPr>
          <a:xfrm>
            <a:off x="1373505" y="925830"/>
            <a:ext cx="2106930" cy="14947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0990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宏微荣誉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744835" y="274320"/>
            <a:ext cx="1247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公司简介</a:t>
            </a:r>
          </a:p>
        </p:txBody>
      </p:sp>
      <p:pic>
        <p:nvPicPr>
          <p:cNvPr id="10" name="图片 9" descr="11"/>
          <p:cNvPicPr>
            <a:picLocks noChangeAspect="1"/>
          </p:cNvPicPr>
          <p:nvPr/>
        </p:nvPicPr>
        <p:blipFill>
          <a:blip r:embed="rId3"/>
          <a:srcRect l="31219" t="13500" r="51167" b="64407"/>
          <a:stretch>
            <a:fillRect/>
          </a:stretch>
        </p:blipFill>
        <p:spPr>
          <a:xfrm>
            <a:off x="3806190" y="925830"/>
            <a:ext cx="2147570" cy="1515110"/>
          </a:xfrm>
          <a:prstGeom prst="rect">
            <a:avLst/>
          </a:prstGeom>
        </p:spPr>
      </p:pic>
      <p:pic>
        <p:nvPicPr>
          <p:cNvPr id="11" name="图片 10" descr="11"/>
          <p:cNvPicPr>
            <a:picLocks noChangeAspect="1"/>
          </p:cNvPicPr>
          <p:nvPr/>
        </p:nvPicPr>
        <p:blipFill>
          <a:blip r:embed="rId3"/>
          <a:srcRect l="51417" t="13500" r="30969" b="64556"/>
          <a:stretch>
            <a:fillRect/>
          </a:stretch>
        </p:blipFill>
        <p:spPr>
          <a:xfrm>
            <a:off x="6268720" y="925830"/>
            <a:ext cx="2147570" cy="1504950"/>
          </a:xfrm>
          <a:prstGeom prst="rect">
            <a:avLst/>
          </a:prstGeom>
        </p:spPr>
      </p:pic>
      <p:pic>
        <p:nvPicPr>
          <p:cNvPr id="12" name="图片 11" descr="11"/>
          <p:cNvPicPr>
            <a:picLocks noChangeAspect="1"/>
          </p:cNvPicPr>
          <p:nvPr/>
        </p:nvPicPr>
        <p:blipFill>
          <a:blip r:embed="rId3"/>
          <a:srcRect l="71536" t="13500" r="10854" b="64407"/>
          <a:stretch>
            <a:fillRect/>
          </a:stretch>
        </p:blipFill>
        <p:spPr>
          <a:xfrm>
            <a:off x="8721725" y="925830"/>
            <a:ext cx="2146935" cy="1515110"/>
          </a:xfrm>
          <a:prstGeom prst="rect">
            <a:avLst/>
          </a:prstGeom>
        </p:spPr>
      </p:pic>
      <p:pic>
        <p:nvPicPr>
          <p:cNvPr id="13" name="图片 12" descr="11"/>
          <p:cNvPicPr>
            <a:picLocks noChangeAspect="1"/>
          </p:cNvPicPr>
          <p:nvPr/>
        </p:nvPicPr>
        <p:blipFill>
          <a:blip r:embed="rId3"/>
          <a:srcRect l="10938" t="38722" r="71453" b="39176"/>
          <a:stretch>
            <a:fillRect/>
          </a:stretch>
        </p:blipFill>
        <p:spPr>
          <a:xfrm>
            <a:off x="1373505" y="2645410"/>
            <a:ext cx="2146935" cy="1515745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3"/>
          <a:srcRect l="31302" t="38574" r="51172" b="39472"/>
          <a:stretch>
            <a:fillRect/>
          </a:stretch>
        </p:blipFill>
        <p:spPr>
          <a:xfrm>
            <a:off x="3816350" y="2645410"/>
            <a:ext cx="2136775" cy="1505585"/>
          </a:xfrm>
          <a:prstGeom prst="rect">
            <a:avLst/>
          </a:prstGeom>
        </p:spPr>
      </p:pic>
      <p:pic>
        <p:nvPicPr>
          <p:cNvPr id="15" name="图片 14" descr="11"/>
          <p:cNvPicPr>
            <a:picLocks noChangeAspect="1"/>
          </p:cNvPicPr>
          <p:nvPr/>
        </p:nvPicPr>
        <p:blipFill>
          <a:blip r:embed="rId3"/>
          <a:srcRect l="51448" t="39028" r="30932" b="39000"/>
          <a:stretch>
            <a:fillRect/>
          </a:stretch>
        </p:blipFill>
        <p:spPr>
          <a:xfrm>
            <a:off x="6338570" y="2676525"/>
            <a:ext cx="2148205" cy="1506855"/>
          </a:xfrm>
          <a:prstGeom prst="rect">
            <a:avLst/>
          </a:prstGeom>
        </p:spPr>
      </p:pic>
      <p:pic>
        <p:nvPicPr>
          <p:cNvPr id="16" name="图片 15" descr="11"/>
          <p:cNvPicPr>
            <a:picLocks noChangeAspect="1"/>
          </p:cNvPicPr>
          <p:nvPr/>
        </p:nvPicPr>
        <p:blipFill>
          <a:blip r:embed="rId3"/>
          <a:srcRect l="71974" t="38750" r="10417" b="39278"/>
          <a:stretch>
            <a:fillRect/>
          </a:stretch>
        </p:blipFill>
        <p:spPr>
          <a:xfrm>
            <a:off x="8775065" y="2657475"/>
            <a:ext cx="2146935" cy="1506855"/>
          </a:xfrm>
          <a:prstGeom prst="rect">
            <a:avLst/>
          </a:prstGeom>
        </p:spPr>
      </p:pic>
      <p:pic>
        <p:nvPicPr>
          <p:cNvPr id="17" name="图片 16" descr="11"/>
          <p:cNvPicPr>
            <a:picLocks noChangeAspect="1"/>
          </p:cNvPicPr>
          <p:nvPr/>
        </p:nvPicPr>
        <p:blipFill>
          <a:blip r:embed="rId3"/>
          <a:srcRect l="71969" t="63722" r="10734" b="14306"/>
          <a:stretch>
            <a:fillRect/>
          </a:stretch>
        </p:blipFill>
        <p:spPr>
          <a:xfrm>
            <a:off x="8774430" y="4370070"/>
            <a:ext cx="2108835" cy="1506855"/>
          </a:xfrm>
          <a:prstGeom prst="rect">
            <a:avLst/>
          </a:prstGeom>
        </p:spPr>
      </p:pic>
      <p:pic>
        <p:nvPicPr>
          <p:cNvPr id="20" name="图片 19" descr="11"/>
          <p:cNvPicPr>
            <a:picLocks noChangeAspect="1"/>
          </p:cNvPicPr>
          <p:nvPr/>
        </p:nvPicPr>
        <p:blipFill>
          <a:blip r:embed="rId3"/>
          <a:srcRect l="11203" t="64009" r="71182" b="14315"/>
          <a:stretch>
            <a:fillRect/>
          </a:stretch>
        </p:blipFill>
        <p:spPr>
          <a:xfrm>
            <a:off x="1365885" y="4389755"/>
            <a:ext cx="2147570" cy="1486535"/>
          </a:xfrm>
          <a:prstGeom prst="rect">
            <a:avLst/>
          </a:prstGeom>
        </p:spPr>
      </p:pic>
      <p:pic>
        <p:nvPicPr>
          <p:cNvPr id="21" name="图片 20" descr="11"/>
          <p:cNvPicPr>
            <a:picLocks noChangeAspect="1"/>
          </p:cNvPicPr>
          <p:nvPr/>
        </p:nvPicPr>
        <p:blipFill>
          <a:blip r:embed="rId3"/>
          <a:srcRect l="31406" t="63722" r="50979" b="14306"/>
          <a:stretch>
            <a:fillRect/>
          </a:stretch>
        </p:blipFill>
        <p:spPr>
          <a:xfrm>
            <a:off x="3829050" y="4370070"/>
            <a:ext cx="2147570" cy="1506855"/>
          </a:xfrm>
          <a:prstGeom prst="rect">
            <a:avLst/>
          </a:prstGeom>
        </p:spPr>
      </p:pic>
      <p:pic>
        <p:nvPicPr>
          <p:cNvPr id="22" name="图片 21" descr="11"/>
          <p:cNvPicPr>
            <a:picLocks noChangeAspect="1"/>
          </p:cNvPicPr>
          <p:nvPr/>
        </p:nvPicPr>
        <p:blipFill>
          <a:blip r:embed="rId3"/>
          <a:srcRect l="51609" t="64000" r="30776" b="14028"/>
          <a:stretch>
            <a:fillRect/>
          </a:stretch>
        </p:blipFill>
        <p:spPr>
          <a:xfrm>
            <a:off x="6292215" y="4389120"/>
            <a:ext cx="2147570" cy="150685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043305" y="2110105"/>
            <a:ext cx="10034270" cy="4036060"/>
            <a:chOff x="1643" y="3323"/>
            <a:chExt cx="15802" cy="6356"/>
          </a:xfrm>
        </p:grpSpPr>
        <p:pic>
          <p:nvPicPr>
            <p:cNvPr id="3" name="图片 2" descr="4"/>
            <p:cNvPicPr>
              <a:picLocks noChangeAspect="1"/>
            </p:cNvPicPr>
            <p:nvPr/>
          </p:nvPicPr>
          <p:blipFill>
            <a:blip r:embed="rId4"/>
            <a:srcRect l="8516" t="56537" r="9182" b="35028"/>
            <a:stretch>
              <a:fillRect/>
            </a:stretch>
          </p:blipFill>
          <p:spPr>
            <a:xfrm>
              <a:off x="1643" y="3323"/>
              <a:ext cx="15802" cy="911"/>
            </a:xfrm>
            <a:prstGeom prst="rect">
              <a:avLst/>
            </a:prstGeom>
          </p:spPr>
        </p:pic>
        <p:pic>
          <p:nvPicPr>
            <p:cNvPr id="5" name="图片 4" descr="4"/>
            <p:cNvPicPr>
              <a:picLocks noChangeAspect="1"/>
            </p:cNvPicPr>
            <p:nvPr/>
          </p:nvPicPr>
          <p:blipFill>
            <a:blip r:embed="rId4"/>
            <a:srcRect l="8516" t="56537" r="9182" b="35028"/>
            <a:stretch>
              <a:fillRect/>
            </a:stretch>
          </p:blipFill>
          <p:spPr>
            <a:xfrm>
              <a:off x="1643" y="6094"/>
              <a:ext cx="15802" cy="911"/>
            </a:xfrm>
            <a:prstGeom prst="rect">
              <a:avLst/>
            </a:prstGeom>
          </p:spPr>
        </p:pic>
        <p:pic>
          <p:nvPicPr>
            <p:cNvPr id="6" name="图片 5" descr="4"/>
            <p:cNvPicPr>
              <a:picLocks noChangeAspect="1"/>
            </p:cNvPicPr>
            <p:nvPr/>
          </p:nvPicPr>
          <p:blipFill>
            <a:blip r:embed="rId4"/>
            <a:srcRect l="8516" t="56537" r="9182" b="35028"/>
            <a:stretch>
              <a:fillRect/>
            </a:stretch>
          </p:blipFill>
          <p:spPr>
            <a:xfrm>
              <a:off x="1643" y="8769"/>
              <a:ext cx="15802" cy="9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市场布局（中国）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744835" y="274320"/>
            <a:ext cx="1247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公司简介</a:t>
            </a:r>
          </a:p>
        </p:txBody>
      </p:sp>
      <p:pic>
        <p:nvPicPr>
          <p:cNvPr id="7" name="图片 6" descr="品牌文化墙区域地图"/>
          <p:cNvPicPr>
            <a:picLocks noChangeAspect="1"/>
          </p:cNvPicPr>
          <p:nvPr/>
        </p:nvPicPr>
        <p:blipFill>
          <a:blip r:embed="rId3"/>
          <a:srcRect l="17896" t="27660" r="17591" b="12384"/>
          <a:stretch>
            <a:fillRect/>
          </a:stretch>
        </p:blipFill>
        <p:spPr>
          <a:xfrm>
            <a:off x="5670550" y="770890"/>
            <a:ext cx="6143625" cy="5711825"/>
          </a:xfrm>
          <a:prstGeom prst="rect">
            <a:avLst/>
          </a:prstGeom>
        </p:spPr>
      </p:pic>
      <p:pic>
        <p:nvPicPr>
          <p:cNvPr id="18" name="图片 17" descr="5"/>
          <p:cNvPicPr>
            <a:picLocks noChangeAspect="1"/>
          </p:cNvPicPr>
          <p:nvPr/>
        </p:nvPicPr>
        <p:blipFill>
          <a:blip r:embed="rId4"/>
          <a:srcRect l="6474" t="45444" r="89375" b="46556"/>
          <a:stretch>
            <a:fillRect/>
          </a:stretch>
        </p:blipFill>
        <p:spPr>
          <a:xfrm>
            <a:off x="554355" y="1793875"/>
            <a:ext cx="690245" cy="748665"/>
          </a:xfrm>
          <a:prstGeom prst="rect">
            <a:avLst/>
          </a:prstGeom>
        </p:spPr>
      </p:pic>
      <p:pic>
        <p:nvPicPr>
          <p:cNvPr id="19" name="图片 18" descr="5"/>
          <p:cNvPicPr>
            <a:picLocks noChangeAspect="1"/>
          </p:cNvPicPr>
          <p:nvPr/>
        </p:nvPicPr>
        <p:blipFill>
          <a:blip r:embed="rId4"/>
          <a:srcRect l="10411" t="45833" r="85677" b="46852"/>
          <a:stretch>
            <a:fillRect/>
          </a:stretch>
        </p:blipFill>
        <p:spPr>
          <a:xfrm>
            <a:off x="681355" y="2908300"/>
            <a:ext cx="436245" cy="459105"/>
          </a:xfrm>
          <a:prstGeom prst="rect">
            <a:avLst/>
          </a:prstGeom>
        </p:spPr>
      </p:pic>
      <p:pic>
        <p:nvPicPr>
          <p:cNvPr id="23" name="图片 22" descr="5"/>
          <p:cNvPicPr>
            <a:picLocks noChangeAspect="1"/>
          </p:cNvPicPr>
          <p:nvPr/>
        </p:nvPicPr>
        <p:blipFill>
          <a:blip r:embed="rId4"/>
          <a:srcRect l="10411" t="45833" r="85677" b="46852"/>
          <a:stretch>
            <a:fillRect/>
          </a:stretch>
        </p:blipFill>
        <p:spPr>
          <a:xfrm>
            <a:off x="699770" y="3906520"/>
            <a:ext cx="436245" cy="45910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188720" y="1876425"/>
            <a:ext cx="18307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>
                <a:solidFill>
                  <a:srgbClr val="FF0000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常州总部</a:t>
            </a:r>
          </a:p>
        </p:txBody>
      </p:sp>
      <p:pic>
        <p:nvPicPr>
          <p:cNvPr id="25" name="图片 24" descr="5"/>
          <p:cNvPicPr>
            <a:picLocks noChangeAspect="1"/>
          </p:cNvPicPr>
          <p:nvPr/>
        </p:nvPicPr>
        <p:blipFill>
          <a:blip r:embed="rId4"/>
          <a:srcRect l="10411" t="45833" r="85677" b="46852"/>
          <a:stretch>
            <a:fillRect/>
          </a:stretch>
        </p:blipFill>
        <p:spPr>
          <a:xfrm>
            <a:off x="3049270" y="1865630"/>
            <a:ext cx="436245" cy="459105"/>
          </a:xfrm>
          <a:prstGeom prst="rect">
            <a:avLst/>
          </a:prstGeom>
        </p:spPr>
      </p:pic>
      <p:pic>
        <p:nvPicPr>
          <p:cNvPr id="26" name="图片 25" descr="5"/>
          <p:cNvPicPr>
            <a:picLocks noChangeAspect="1"/>
          </p:cNvPicPr>
          <p:nvPr/>
        </p:nvPicPr>
        <p:blipFill>
          <a:blip r:embed="rId4"/>
          <a:srcRect l="10411" t="45833" r="85677" b="46852"/>
          <a:stretch>
            <a:fillRect/>
          </a:stretch>
        </p:blipFill>
        <p:spPr>
          <a:xfrm>
            <a:off x="3049270" y="2880995"/>
            <a:ext cx="436245" cy="459105"/>
          </a:xfrm>
          <a:prstGeom prst="rect">
            <a:avLst/>
          </a:prstGeom>
        </p:spPr>
      </p:pic>
      <p:pic>
        <p:nvPicPr>
          <p:cNvPr id="27" name="图片 26" descr="5"/>
          <p:cNvPicPr>
            <a:picLocks noChangeAspect="1"/>
          </p:cNvPicPr>
          <p:nvPr/>
        </p:nvPicPr>
        <p:blipFill>
          <a:blip r:embed="rId4"/>
          <a:srcRect l="10411" t="45833" r="85677" b="46852"/>
          <a:stretch>
            <a:fillRect/>
          </a:stretch>
        </p:blipFill>
        <p:spPr>
          <a:xfrm>
            <a:off x="3049270" y="3896360"/>
            <a:ext cx="436245" cy="45910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494405" y="1926590"/>
            <a:ext cx="1830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深圳分公司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3460115" y="2908300"/>
            <a:ext cx="1830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成都办事处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3494405" y="3890010"/>
            <a:ext cx="1830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上海办事处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1136015" y="3935730"/>
            <a:ext cx="1830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济南办事处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188720" y="2908300"/>
            <a:ext cx="1830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北京分公司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9787255" y="2343150"/>
            <a:ext cx="9448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0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深圳分公司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10041255" y="2762250"/>
            <a:ext cx="9448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0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济南办事处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10263505" y="3122295"/>
            <a:ext cx="80454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0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常州总部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10536555" y="3340100"/>
            <a:ext cx="90614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0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上海办事处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9787255" y="4438650"/>
            <a:ext cx="90614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0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深圳分公司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8637905" y="3504565"/>
            <a:ext cx="90614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0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成都分公司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市场布局（全球）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744835" y="274320"/>
            <a:ext cx="1247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Regular" panose="020B0503020204020204" charset="-122"/>
              </a:rPr>
              <a:t>公司简介</a:t>
            </a:r>
          </a:p>
        </p:txBody>
      </p:sp>
      <p:grpSp>
        <p:nvGrpSpPr>
          <p:cNvPr id="17410" name="群組 102"/>
          <p:cNvGrpSpPr/>
          <p:nvPr/>
        </p:nvGrpSpPr>
        <p:grpSpPr bwMode="auto">
          <a:xfrm>
            <a:off x="1734820" y="868045"/>
            <a:ext cx="8722360" cy="5121910"/>
            <a:chOff x="683568" y="1586962"/>
            <a:chExt cx="8038952" cy="4536504"/>
          </a:xfrm>
        </p:grpSpPr>
        <p:pic>
          <p:nvPicPr>
            <p:cNvPr id="3" name="圖片 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1586962"/>
              <a:ext cx="8038952" cy="4536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橢圓 2"/>
            <p:cNvSpPr/>
            <p:nvPr/>
          </p:nvSpPr>
          <p:spPr>
            <a:xfrm>
              <a:off x="7235765" y="3284896"/>
              <a:ext cx="108390" cy="1076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7" name="橢圓 108"/>
            <p:cNvSpPr/>
            <p:nvPr/>
          </p:nvSpPr>
          <p:spPr>
            <a:xfrm>
              <a:off x="4706656" y="3140797"/>
              <a:ext cx="108390" cy="10937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8" name="橢圓 110"/>
            <p:cNvSpPr/>
            <p:nvPr/>
          </p:nvSpPr>
          <p:spPr>
            <a:xfrm>
              <a:off x="4643429" y="2923781"/>
              <a:ext cx="106583" cy="1076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9" name="橢圓 112"/>
            <p:cNvSpPr/>
            <p:nvPr/>
          </p:nvSpPr>
          <p:spPr>
            <a:xfrm>
              <a:off x="5219704" y="3194617"/>
              <a:ext cx="106584" cy="1076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0" name="橢圓 114"/>
            <p:cNvSpPr/>
            <p:nvPr/>
          </p:nvSpPr>
          <p:spPr>
            <a:xfrm>
              <a:off x="5030022" y="5085261"/>
              <a:ext cx="108390" cy="1076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1" name="橢圓 115"/>
            <p:cNvSpPr/>
            <p:nvPr/>
          </p:nvSpPr>
          <p:spPr>
            <a:xfrm>
              <a:off x="5508745" y="2602598"/>
              <a:ext cx="106584" cy="10937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2" name="橢圓 117"/>
            <p:cNvSpPr/>
            <p:nvPr/>
          </p:nvSpPr>
          <p:spPr>
            <a:xfrm>
              <a:off x="1834312" y="3284896"/>
              <a:ext cx="108390" cy="1076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3" name="橢圓 119"/>
            <p:cNvSpPr/>
            <p:nvPr/>
          </p:nvSpPr>
          <p:spPr>
            <a:xfrm>
              <a:off x="6227735" y="3831777"/>
              <a:ext cx="106584" cy="1076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4" name="橢圓 123"/>
            <p:cNvSpPr/>
            <p:nvPr/>
          </p:nvSpPr>
          <p:spPr>
            <a:xfrm>
              <a:off x="3418618" y="4581784"/>
              <a:ext cx="108390" cy="1076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5" name="橢圓 124"/>
            <p:cNvSpPr/>
            <p:nvPr/>
          </p:nvSpPr>
          <p:spPr>
            <a:xfrm>
              <a:off x="6731750" y="4291850"/>
              <a:ext cx="108390" cy="10937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7" name="文字方塊 143"/>
            <p:cNvSpPr txBox="1"/>
            <p:nvPr/>
          </p:nvSpPr>
          <p:spPr>
            <a:xfrm>
              <a:off x="6959370" y="2996698"/>
              <a:ext cx="669852" cy="2440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Korea</a:t>
              </a:r>
            </a:p>
          </p:txBody>
        </p:sp>
        <p:sp>
          <p:nvSpPr>
            <p:cNvPr id="5" name="文字方塊 152"/>
            <p:cNvSpPr txBox="1"/>
            <p:nvPr/>
          </p:nvSpPr>
          <p:spPr>
            <a:xfrm>
              <a:off x="4860210" y="5300541"/>
              <a:ext cx="1151828" cy="2440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South Africa</a:t>
              </a:r>
            </a:p>
          </p:txBody>
        </p:sp>
        <p:sp>
          <p:nvSpPr>
            <p:cNvPr id="16" name="文字方塊 154"/>
            <p:cNvSpPr txBox="1"/>
            <p:nvPr/>
          </p:nvSpPr>
          <p:spPr>
            <a:xfrm>
              <a:off x="6372255" y="4508867"/>
              <a:ext cx="996469" cy="2440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Singapore</a:t>
              </a:r>
            </a:p>
          </p:txBody>
        </p:sp>
        <p:sp>
          <p:nvSpPr>
            <p:cNvPr id="20" name="文字方塊 157"/>
            <p:cNvSpPr txBox="1"/>
            <p:nvPr/>
          </p:nvSpPr>
          <p:spPr>
            <a:xfrm>
              <a:off x="6085021" y="4005389"/>
              <a:ext cx="583140" cy="2440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India</a:t>
              </a:r>
            </a:p>
          </p:txBody>
        </p:sp>
        <p:sp>
          <p:nvSpPr>
            <p:cNvPr id="21" name="文字方塊 174"/>
            <p:cNvSpPr txBox="1"/>
            <p:nvPr/>
          </p:nvSpPr>
          <p:spPr>
            <a:xfrm>
              <a:off x="3635399" y="4437685"/>
              <a:ext cx="640948" cy="2440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Brazil</a:t>
              </a:r>
            </a:p>
          </p:txBody>
        </p:sp>
        <p:sp>
          <p:nvSpPr>
            <p:cNvPr id="22" name="文字方塊 176"/>
            <p:cNvSpPr txBox="1"/>
            <p:nvPr/>
          </p:nvSpPr>
          <p:spPr>
            <a:xfrm>
              <a:off x="1404363" y="3428995"/>
              <a:ext cx="564352" cy="2440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USA</a:t>
              </a:r>
            </a:p>
          </p:txBody>
        </p:sp>
        <p:sp>
          <p:nvSpPr>
            <p:cNvPr id="23" name="文字方塊 182"/>
            <p:cNvSpPr txBox="1"/>
            <p:nvPr/>
          </p:nvSpPr>
          <p:spPr>
            <a:xfrm>
              <a:off x="4571169" y="3284896"/>
              <a:ext cx="526055" cy="2440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Italy</a:t>
              </a:r>
            </a:p>
          </p:txBody>
        </p:sp>
        <p:sp>
          <p:nvSpPr>
            <p:cNvPr id="24" name="文字方塊 186"/>
            <p:cNvSpPr txBox="1"/>
            <p:nvPr/>
          </p:nvSpPr>
          <p:spPr>
            <a:xfrm>
              <a:off x="3826889" y="2878642"/>
              <a:ext cx="920595" cy="2440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Germany</a:t>
              </a:r>
            </a:p>
          </p:txBody>
        </p:sp>
        <p:sp>
          <p:nvSpPr>
            <p:cNvPr id="17437" name="文字方塊 190"/>
            <p:cNvSpPr txBox="1">
              <a:spLocks noChangeArrowheads="1"/>
            </p:cNvSpPr>
            <p:nvPr/>
          </p:nvSpPr>
          <p:spPr bwMode="auto">
            <a:xfrm>
              <a:off x="4768130" y="1653652"/>
              <a:ext cx="352630" cy="30139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endParaRPr lang="en-US" altLang="zh-CN" sz="1200">
                <a:solidFill>
                  <a:srgbClr val="FF0000"/>
                </a:solidFill>
              </a:endParaRPr>
            </a:p>
          </p:txBody>
        </p:sp>
        <p:sp>
          <p:nvSpPr>
            <p:cNvPr id="26" name="文字方塊 193"/>
            <p:cNvSpPr txBox="1"/>
            <p:nvPr/>
          </p:nvSpPr>
          <p:spPr>
            <a:xfrm>
              <a:off x="5651460" y="2564403"/>
              <a:ext cx="737054" cy="2440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Russia</a:t>
              </a:r>
            </a:p>
          </p:txBody>
        </p:sp>
        <p:sp>
          <p:nvSpPr>
            <p:cNvPr id="27" name="文字方塊 194"/>
            <p:cNvSpPr txBox="1"/>
            <p:nvPr/>
          </p:nvSpPr>
          <p:spPr>
            <a:xfrm>
              <a:off x="5076991" y="2925518"/>
              <a:ext cx="737777" cy="2440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Turkey</a:t>
              </a:r>
            </a:p>
          </p:txBody>
        </p:sp>
      </p:grpSp>
      <p:sp>
        <p:nvSpPr>
          <p:cNvPr id="33" name="文字方塊 13"/>
          <p:cNvSpPr txBox="1"/>
          <p:nvPr/>
        </p:nvSpPr>
        <p:spPr bwMode="auto">
          <a:xfrm>
            <a:off x="1880235" y="5549900"/>
            <a:ext cx="975995" cy="275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200" dirty="0">
                <a:latin typeface="+mn-ea"/>
                <a:ea typeface="+mn-ea"/>
              </a:rPr>
              <a:t>   经销商</a:t>
            </a:r>
            <a:endParaRPr lang="en-US" sz="1200" dirty="0">
              <a:latin typeface="+mn-ea"/>
              <a:ea typeface="+mn-ea"/>
            </a:endParaRPr>
          </a:p>
        </p:txBody>
      </p:sp>
      <p:sp>
        <p:nvSpPr>
          <p:cNvPr id="30" name="橢圓 117"/>
          <p:cNvSpPr/>
          <p:nvPr/>
        </p:nvSpPr>
        <p:spPr bwMode="auto">
          <a:xfrm>
            <a:off x="1856105" y="5611495"/>
            <a:ext cx="132715" cy="13271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0990" y="274320"/>
            <a:ext cx="1932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1058A2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市场布局（中国）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284345" y="2540000"/>
            <a:ext cx="3623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sym typeface="+mn-ea"/>
              </a:rPr>
              <a:t>研发与创新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1004</Words>
  <Application>Microsoft Office PowerPoint</Application>
  <PresentationFormat>宽屏</PresentationFormat>
  <Paragraphs>334</Paragraphs>
  <Slides>35</Slides>
  <Notes>35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3" baseType="lpstr">
      <vt:lpstr>Microsoft YaHei Bold</vt:lpstr>
      <vt:lpstr>Microsoft YaHei Regular</vt:lpstr>
      <vt:lpstr>宋体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suxianshengdediannao</dc:creator>
  <cp:lastModifiedBy>蒋银</cp:lastModifiedBy>
  <cp:revision>15</cp:revision>
  <dcterms:created xsi:type="dcterms:W3CDTF">2023-05-05T05:45:15Z</dcterms:created>
  <dcterms:modified xsi:type="dcterms:W3CDTF">2023-06-09T08:05:19Z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2052-4.6.1.7467</vt:lpwstr>
  </property>
  <property fmtid="{D5CDD505-2E9C-101B-9397-08002B2CF9AE}" pid="3" name="ICV">
    <vt:lpwstr>DBE04D47E02D4609EB975464D5D3B4EE</vt:lpwstr>
  </property>
</Properties>
</file>