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3"/>
    <p:sldId id="268" r:id="rId4"/>
    <p:sldId id="272" r:id="rId5"/>
    <p:sldId id="264" r:id="rId6"/>
    <p:sldId id="261" r:id="rId7"/>
  </p:sldIdLst>
  <p:sldSz cx="6858000" cy="9906000" type="A4"/>
  <p:notesSz cx="6735445" cy="9865995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FFFF"/>
    <a:srgbClr val="000000"/>
    <a:srgbClr val="FBE5D6"/>
    <a:srgbClr val="F8CBAD"/>
    <a:srgbClr val="CFD5EA"/>
    <a:srgbClr val="E9EBF5"/>
    <a:srgbClr val="23598B"/>
    <a:srgbClr val="296296"/>
    <a:srgbClr val="286499"/>
    <a:srgbClr val="1E5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65" autoAdjust="0"/>
    <p:restoredTop sz="94660"/>
  </p:normalViewPr>
  <p:slideViewPr>
    <p:cSldViewPr snapToGrid="0">
      <p:cViewPr>
        <p:scale>
          <a:sx n="150" d="100"/>
          <a:sy n="150" d="100"/>
        </p:scale>
        <p:origin x="21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7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93" cy="49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8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15194" y="0"/>
            <a:ext cx="2918693" cy="49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8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370983"/>
            <a:ext cx="2918693" cy="495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8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15194" y="9370983"/>
            <a:ext cx="2918693" cy="495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8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38E84-B912-4EAD-B29F-55AB0720AC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F96EA-AC8F-483E-8C39-F18F5CB3E5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F99C-77B8-44C1-963E-FFB54D7870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91F1-7593-4E58-BED3-CBA7895D45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https://www.astsic.com/filedownload/761896" TargetMode="External"/><Relationship Id="rId8" Type="http://schemas.openxmlformats.org/officeDocument/2006/relationships/hyperlink" Target="https://www.astsic.com/filedownload/851217" TargetMode="External"/><Relationship Id="rId7" Type="http://schemas.openxmlformats.org/officeDocument/2006/relationships/hyperlink" Target="https://www.astsic.com/filedownload/756616" TargetMode="External"/><Relationship Id="rId6" Type="http://schemas.openxmlformats.org/officeDocument/2006/relationships/hyperlink" Target="https://www.astsic.com/filedownload/779502" TargetMode="External"/><Relationship Id="rId5" Type="http://schemas.openxmlformats.org/officeDocument/2006/relationships/hyperlink" Target="https://www.astsic.com/filedownload/774278" TargetMode="External"/><Relationship Id="rId4" Type="http://schemas.openxmlformats.org/officeDocument/2006/relationships/hyperlink" Target="https://www.astsic.com/filedownload/774277" TargetMode="External"/><Relationship Id="rId38" Type="http://schemas.openxmlformats.org/officeDocument/2006/relationships/slideLayout" Target="../slideLayouts/slideLayout1.xml"/><Relationship Id="rId37" Type="http://schemas.openxmlformats.org/officeDocument/2006/relationships/image" Target="../media/image1.png"/><Relationship Id="rId36" Type="http://schemas.openxmlformats.org/officeDocument/2006/relationships/tags" Target="../tags/tag6.xml"/><Relationship Id="rId35" Type="http://schemas.openxmlformats.org/officeDocument/2006/relationships/tags" Target="../tags/tag5.xml"/><Relationship Id="rId34" Type="http://schemas.openxmlformats.org/officeDocument/2006/relationships/tags" Target="../tags/tag4.xml"/><Relationship Id="rId33" Type="http://schemas.openxmlformats.org/officeDocument/2006/relationships/hyperlink" Target="https://www.astsic.com/filedownload/756669" TargetMode="External"/><Relationship Id="rId32" Type="http://schemas.openxmlformats.org/officeDocument/2006/relationships/hyperlink" Target="https://www.astsic.com/filedownload/756688" TargetMode="External"/><Relationship Id="rId31" Type="http://schemas.openxmlformats.org/officeDocument/2006/relationships/hyperlink" Target="https://www.astsic.com/filedownload/756687" TargetMode="External"/><Relationship Id="rId30" Type="http://schemas.openxmlformats.org/officeDocument/2006/relationships/hyperlink" Target="https://www.astsic.com/filedownload/756679" TargetMode="External"/><Relationship Id="rId3" Type="http://schemas.openxmlformats.org/officeDocument/2006/relationships/tags" Target="../tags/tag3.xml"/><Relationship Id="rId29" Type="http://schemas.openxmlformats.org/officeDocument/2006/relationships/hyperlink" Target="https://www.astsic.com/filedownload/756678" TargetMode="External"/><Relationship Id="rId28" Type="http://schemas.openxmlformats.org/officeDocument/2006/relationships/hyperlink" Target="https://www.astsic.com/filedownload/756677" TargetMode="External"/><Relationship Id="rId27" Type="http://schemas.openxmlformats.org/officeDocument/2006/relationships/hyperlink" Target="https://www.astsic.com/filedownload/756676" TargetMode="External"/><Relationship Id="rId26" Type="http://schemas.openxmlformats.org/officeDocument/2006/relationships/hyperlink" Target="https://www.astsic.com/filedownload/864206" TargetMode="External"/><Relationship Id="rId25" Type="http://schemas.openxmlformats.org/officeDocument/2006/relationships/hyperlink" Target="https://www.astsic.com/filedownload/756686" TargetMode="External"/><Relationship Id="rId24" Type="http://schemas.openxmlformats.org/officeDocument/2006/relationships/hyperlink" Target="https://www.astsic.com/filedownload/756685" TargetMode="External"/><Relationship Id="rId23" Type="http://schemas.openxmlformats.org/officeDocument/2006/relationships/hyperlink" Target="https://www.astsic.com/filedownload/756683" TargetMode="External"/><Relationship Id="rId22" Type="http://schemas.openxmlformats.org/officeDocument/2006/relationships/hyperlink" Target="https://www.astsic.com/filedownload/756681" TargetMode="External"/><Relationship Id="rId21" Type="http://schemas.openxmlformats.org/officeDocument/2006/relationships/hyperlink" Target="https://www.astsic.com/filedownload/781425" TargetMode="External"/><Relationship Id="rId20" Type="http://schemas.openxmlformats.org/officeDocument/2006/relationships/hyperlink" Target="https://www.astsic.com/filedownload/756680" TargetMode="External"/><Relationship Id="rId2" Type="http://schemas.openxmlformats.org/officeDocument/2006/relationships/tags" Target="../tags/tag2.xml"/><Relationship Id="rId19" Type="http://schemas.openxmlformats.org/officeDocument/2006/relationships/hyperlink" Target="https://www.astsic.com/filedownload/756684" TargetMode="External"/><Relationship Id="rId18" Type="http://schemas.openxmlformats.org/officeDocument/2006/relationships/hyperlink" Target="https://www.astsic.com/filedownload/756619" TargetMode="External"/><Relationship Id="rId17" Type="http://schemas.openxmlformats.org/officeDocument/2006/relationships/hyperlink" Target="https://www.astsic.com/filedownload/756618" TargetMode="External"/><Relationship Id="rId16" Type="http://schemas.openxmlformats.org/officeDocument/2006/relationships/hyperlink" Target="https://www.astsic.com/filedownload/797948" TargetMode="External"/><Relationship Id="rId15" Type="http://schemas.openxmlformats.org/officeDocument/2006/relationships/hyperlink" Target="https://www.astsic.com/filedownload/821196" TargetMode="External"/><Relationship Id="rId14" Type="http://schemas.openxmlformats.org/officeDocument/2006/relationships/hyperlink" Target="https://www.astsic.com/filedownload/761895" TargetMode="External"/><Relationship Id="rId13" Type="http://schemas.openxmlformats.org/officeDocument/2006/relationships/hyperlink" Target="https://www.astsic.com/filedownload/761897" TargetMode="External"/><Relationship Id="rId12" Type="http://schemas.openxmlformats.org/officeDocument/2006/relationships/hyperlink" Target="https://www.astsic.com/filedownload/758060" TargetMode="External"/><Relationship Id="rId11" Type="http://schemas.openxmlformats.org/officeDocument/2006/relationships/hyperlink" Target="https://www.astsic.com/filedownload/756613" TargetMode="External"/><Relationship Id="rId10" Type="http://schemas.openxmlformats.org/officeDocument/2006/relationships/hyperlink" Target="https://www.astsic.com/filedownload/761898" TargetMode="Externa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s://www.astsic.com/filedownload/756672" TargetMode="External"/><Relationship Id="rId8" Type="http://schemas.openxmlformats.org/officeDocument/2006/relationships/hyperlink" Target="https://www.astsic.com/filedownload/756671" TargetMode="External"/><Relationship Id="rId7" Type="http://schemas.openxmlformats.org/officeDocument/2006/relationships/hyperlink" Target="https://www.astsic.com/filedownload/756670" TargetMode="External"/><Relationship Id="rId6" Type="http://schemas.openxmlformats.org/officeDocument/2006/relationships/hyperlink" Target="https://www.astsic.com/filedownload/801389" TargetMode="External"/><Relationship Id="rId5" Type="http://schemas.openxmlformats.org/officeDocument/2006/relationships/hyperlink" Target="https://www.astsic.com/filedownload/771868" TargetMode="External"/><Relationship Id="rId4" Type="http://schemas.openxmlformats.org/officeDocument/2006/relationships/hyperlink" Target="https://www.astsic.com/filedownload/756675" TargetMode="External"/><Relationship Id="rId3" Type="http://schemas.openxmlformats.org/officeDocument/2006/relationships/hyperlink" Target="https://www.astsic.com/filedownload/756674" TargetMode="External"/><Relationship Id="rId28" Type="http://schemas.openxmlformats.org/officeDocument/2006/relationships/slideLayout" Target="../slideLayouts/slideLayout1.xml"/><Relationship Id="rId27" Type="http://schemas.openxmlformats.org/officeDocument/2006/relationships/tags" Target="../tags/tag13.xml"/><Relationship Id="rId26" Type="http://schemas.openxmlformats.org/officeDocument/2006/relationships/image" Target="../media/image1.png"/><Relationship Id="rId25" Type="http://schemas.openxmlformats.org/officeDocument/2006/relationships/tags" Target="../tags/tag12.xml"/><Relationship Id="rId24" Type="http://schemas.openxmlformats.org/officeDocument/2006/relationships/tags" Target="../tags/tag11.xml"/><Relationship Id="rId23" Type="http://schemas.openxmlformats.org/officeDocument/2006/relationships/tags" Target="../tags/tag10.xml"/><Relationship Id="rId22" Type="http://schemas.openxmlformats.org/officeDocument/2006/relationships/tags" Target="../tags/tag9.xml"/><Relationship Id="rId21" Type="http://schemas.openxmlformats.org/officeDocument/2006/relationships/tags" Target="../tags/tag8.xml"/><Relationship Id="rId20" Type="http://schemas.openxmlformats.org/officeDocument/2006/relationships/hyperlink" Target="https://www.astsic.com/filedownload/822139" TargetMode="External"/><Relationship Id="rId2" Type="http://schemas.openxmlformats.org/officeDocument/2006/relationships/hyperlink" Target="https://www.astsic.com/filedownload/862199" TargetMode="External"/><Relationship Id="rId19" Type="http://schemas.openxmlformats.org/officeDocument/2006/relationships/hyperlink" Target="https://www.astsic.com/filedownload/756668" TargetMode="External"/><Relationship Id="rId18" Type="http://schemas.openxmlformats.org/officeDocument/2006/relationships/hyperlink" Target="https://www.astsic.com/filedownload/756666" TargetMode="External"/><Relationship Id="rId17" Type="http://schemas.openxmlformats.org/officeDocument/2006/relationships/hyperlink" Target="https://www.astsic.com/filedownload/851218" TargetMode="External"/><Relationship Id="rId16" Type="http://schemas.openxmlformats.org/officeDocument/2006/relationships/hyperlink" Target="https://www.astsic.com/filedownload/756665" TargetMode="External"/><Relationship Id="rId15" Type="http://schemas.openxmlformats.org/officeDocument/2006/relationships/hyperlink" Target="https://www.astsic.com/filedownload/756662" TargetMode="External"/><Relationship Id="rId14" Type="http://schemas.openxmlformats.org/officeDocument/2006/relationships/hyperlink" Target="https://www.astsic.com/filedownload/852636" TargetMode="External"/><Relationship Id="rId13" Type="http://schemas.openxmlformats.org/officeDocument/2006/relationships/hyperlink" Target="https://www.astsic.com/filedownload/756664" TargetMode="External"/><Relationship Id="rId12" Type="http://schemas.openxmlformats.org/officeDocument/2006/relationships/hyperlink" Target="https://www.astsic.com/filedownload/829376" TargetMode="External"/><Relationship Id="rId11" Type="http://schemas.openxmlformats.org/officeDocument/2006/relationships/hyperlink" Target="https://www.astsic.com/filedownload/756689" TargetMode="External"/><Relationship Id="rId10" Type="http://schemas.openxmlformats.org/officeDocument/2006/relationships/hyperlink" Target="https://www.astsic.com/filedownload/759494" TargetMode="Externa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image" Target="../media/image1.png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5.xml"/><Relationship Id="rId5" Type="http://schemas.openxmlformats.org/officeDocument/2006/relationships/image" Target="../media/image1.png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png"/><Relationship Id="rId2" Type="http://schemas.openxmlformats.org/officeDocument/2006/relationships/tags" Target="../tags/tag26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9690735"/>
            <a:ext cx="6858000" cy="261620"/>
            <a:chOff x="0" y="15261"/>
            <a:chExt cx="10800" cy="412"/>
          </a:xfrm>
        </p:grpSpPr>
        <p:sp>
          <p:nvSpPr>
            <p:cNvPr id="2" name="矩形 1"/>
            <p:cNvSpPr/>
            <p:nvPr>
              <p:custDataLst>
                <p:tags r:id="rId1"/>
              </p:custDataLst>
            </p:nvPr>
          </p:nvSpPr>
          <p:spPr>
            <a:xfrm>
              <a:off x="0" y="15355"/>
              <a:ext cx="10800" cy="245"/>
            </a:xfrm>
            <a:prstGeom prst="rect">
              <a:avLst/>
            </a:prstGeom>
            <a:gradFill flip="none" rotWithShape="1">
              <a:gsLst>
                <a:gs pos="100000">
                  <a:srgbClr val="1E5180"/>
                </a:gs>
                <a:gs pos="2000">
                  <a:srgbClr val="2B67A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文本框 3"/>
            <p:cNvSpPr txBox="1"/>
            <p:nvPr>
              <p:custDataLst>
                <p:tags r:id="rId2"/>
              </p:custDataLst>
            </p:nvPr>
          </p:nvSpPr>
          <p:spPr>
            <a:xfrm>
              <a:off x="3839" y="15261"/>
              <a:ext cx="3122" cy="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1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www.astsic.com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aphicFrame>
        <p:nvGraphicFramePr>
          <p:cNvPr id="21" name="表格 10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53035" y="468291"/>
          <a:ext cx="6552000" cy="934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95"/>
                <a:gridCol w="1260105"/>
                <a:gridCol w="1008000"/>
                <a:gridCol w="576000"/>
                <a:gridCol w="540000"/>
                <a:gridCol w="828000"/>
                <a:gridCol w="720000"/>
                <a:gridCol w="936000"/>
              </a:tblGrid>
              <a:tr h="288290"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DS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Product SKU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DS(on) </a:t>
                      </a:r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@25</a:t>
                      </a:r>
                      <a:r>
                        <a:rPr lang="en-US" altLang="zh-CN" sz="1000" dirty="0">
                          <a:solidFill>
                            <a:schemeClr val="bg1"/>
                          </a:solidFill>
                        </a:rPr>
                        <a:t>℃</a:t>
                      </a:r>
                      <a:endParaRPr lang="en-US" altLang="zh-CN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 err="1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altLang="zh-CN" sz="800" dirty="0" err="1">
                          <a:solidFill>
                            <a:schemeClr val="bg1"/>
                          </a:solidFill>
                        </a:rPr>
                        <a:t>GS</a:t>
                      </a:r>
                      <a:endParaRPr lang="en-US" altLang="zh-CN" sz="800" dirty="0" err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Package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Status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en-US" altLang="zh-CN" sz="12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</a:tr>
              <a:tr h="245110">
                <a:tc rowSpan="18">
                  <a:txBody>
                    <a:bodyPr/>
                    <a:p>
                      <a:pPr algn="ctr"/>
                      <a:r>
                        <a:rPr lang="en-US" altLang="zh-CN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650V</a:t>
                      </a:r>
                      <a:endParaRPr lang="en-US" altLang="zh-CN" sz="100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ASC100N650MT3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4" action="ppaction://hlinkfile"/>
                        </a:rPr>
                        <a:t>ASC100N650MT3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4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ASC100N650MT4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5" action="ppaction://hlinkfile"/>
                        </a:rPr>
                        <a:t>ASC100N650MT4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ASC100N650MT4PB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ASR12N650MD02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marL="0" indent="0" algn="ctr" defTabSz="685800" rtl="0" eaLnBrk="1" fontAlgn="ctr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6" action="ppaction://hlinkfile"/>
                        </a:rPr>
                        <a:t>ASR12N650MD02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6" action="ppaction://hlinkfile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ASR35N650MD02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marL="0" indent="0" algn="ctr" defTabSz="685800" rtl="0" eaLnBrk="1" fontAlgn="ctr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650" b="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7" action="ppaction://hlinkfile"/>
                        </a:rPr>
                        <a:t>ASR35N650MD02</a:t>
                      </a:r>
                      <a:endParaRPr lang="en-US" sz="650" b="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7" action="ppaction://hlinkfile"/>
                      </a:endParaRPr>
                    </a:p>
                  </a:txBody>
                  <a:tcPr marL="9525" marR="9525" marT="9525" marB="0" anchor="ctr">
                    <a:solidFill>
                      <a:srgbClr val="CFD5EA"/>
                    </a:solidFill>
                  </a:tcPr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 ASR35N650MD88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35mΩ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60A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18V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PDFN8*8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8" action="ppaction://hlinkfile"/>
                        </a:rPr>
                        <a:t>ASR35N650MD88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8" action="ppaction://hlinkfile"/>
                      </a:endParaRP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ASC60N650MT3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9" action="ppaction://hlinkfile"/>
                        </a:rPr>
                        <a:t>ASC60N650MT3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ASC60N650MT4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38mΩ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0" action="ppaction://hlinkfile"/>
                        </a:rPr>
                        <a:t>ASC60N650MT4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0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ASC60N650MT7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1" action="ppaction://hlinkfile"/>
                        </a:rPr>
                        <a:t>ASC60N650MT7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1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ASC30N650MF3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TO-220F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2" action="ppaction://hlinkfile"/>
                        </a:rPr>
                        <a:t> ASC30N650MF3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2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ASC30N650MT3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3" action="ppaction://hlinkfile"/>
                        </a:rPr>
                        <a:t>ASC30N650MT3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3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ASC30N650MT4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4" action="ppaction://hlinkfile"/>
                        </a:rPr>
                        <a:t>ASC30N650MT4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4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</a:t>
                      </a:r>
                      <a:r>
                        <a:rPr lang="en-US" altLang="zh-CN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ASC30N650MT4PB</a:t>
                      </a:r>
                      <a:endParaRPr lang="en-US" altLang="zh-CN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60mΩ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</a:t>
                      </a:r>
                      <a:r>
                        <a:rPr lang="en-US" altLang="zh-CN" sz="85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ASC30N650MT7</a:t>
                      </a:r>
                      <a:endParaRPr lang="en-US" altLang="zh-CN" sz="8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60mΩ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 </a:t>
                      </a: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ASR60N650MD88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60mΩ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30A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18V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PDFN8*8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5" action="ppaction://hlinkfile"/>
                        </a:rPr>
                        <a:t>ASR60N650MD88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 ASR90N650MD88PB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90mΩ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25A</a:t>
                      </a:r>
                      <a:endParaRPr lang="en-US" alt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TDFN8*8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6" action="ppaction://hlinkfile"/>
                        </a:rPr>
                        <a:t>ASR90N650MD88PB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6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ASR320N650MD56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320mΩ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PDFN5*6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7" action="ppaction://hlinkfile"/>
                        </a:rPr>
                        <a:t>ASR320N650MD56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7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ASR320N650MD88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320mΩ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PDFN8*8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8" action="ppaction://hlinkfile"/>
                        </a:rPr>
                        <a:t>ASR320N650MD88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8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rowSpan="18">
                  <a:txBody>
                    <a:bodyPr/>
                    <a:p>
                      <a:pPr marL="0" algn="ctr" defTabSz="685800" rtl="0" eaLnBrk="1" latinLnBrk="0" hangingPunct="1"/>
                      <a:r>
                        <a:rPr lang="en-US" altLang="zh-CN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1200V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ASC200N1200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MDSK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SOT227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ASC200N1200MT4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ASC100N1200MDS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SOT227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0" action="ppaction://hlinkfile"/>
                        </a:rPr>
                        <a:t>ASC100N1200MDS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0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ASC100N1200MDSK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SOT227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21" action="ppaction://hlinkfile"/>
                        </a:rPr>
                        <a:t>ASC100N1200MDSK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21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ASC100N1200MT3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2" action="ppaction://hlinkfile"/>
                        </a:rPr>
                        <a:t>ASC100N1200MT3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2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ASC100N1200MT4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3" action="ppaction://hlinkfile"/>
                        </a:rPr>
                        <a:t>ASC100N1200MT4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3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ASR16N1200MD02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4" action="ppaction://hlinkfile"/>
                        </a:rPr>
                        <a:t>ASR16N1200MD02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4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ASC100N1200MT4PB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9" action="ppaction://hlinkfile"/>
                        </a:rPr>
                        <a:t>ASC100N1200MT4PB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ASR20N1200MD02PB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5" action="ppaction://hlinkfile"/>
                        </a:rPr>
                        <a:t>ASR20N1200MD02PB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ASC75N1200MT4PB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75A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26" action="ppaction://hlinkfile"/>
                        </a:rPr>
                        <a:t>ASC75N1200MT4PB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26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ASC60N1200MT3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7" action="ppaction://hlinkfile"/>
                        </a:rPr>
                        <a:t>ASC60N1200MT3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7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ASC60N1200MT4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8" action="ppaction://hlinkfile"/>
                        </a:rPr>
                        <a:t>ASC60N1200MT4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8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ASC60N1200MT4i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2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ASC60N1200MT4PB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29" action="ppaction://hlinkfile"/>
                        </a:rPr>
                        <a:t>ASC60N1200MT4PB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2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ASC60N1200MT7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30" action="ppaction://hlinkfile"/>
                        </a:rPr>
                        <a:t>ASC60N1200MT7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30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ASR45N1200MD02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31" action="ppaction://hlinkfile"/>
                        </a:rPr>
                        <a:t>ASR45N1200MD02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31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ASR50N1200MD88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PDFN8*8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32" action="ppaction://hlinkfile"/>
                        </a:rPr>
                        <a:t>ASR50N1200MD88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32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ASC30N1200MT3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33" action="ppaction://hlinkfile"/>
                        </a:rPr>
                        <a:t>ASC30N1200MT3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33" action="ppaction://hlinkfile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5" name="组合 4"/>
          <p:cNvGrpSpPr/>
          <p:nvPr/>
        </p:nvGrpSpPr>
        <p:grpSpPr>
          <a:xfrm>
            <a:off x="-18415" y="0"/>
            <a:ext cx="6875780" cy="383540"/>
            <a:chOff x="-29" y="0"/>
            <a:chExt cx="10828" cy="604"/>
          </a:xfrm>
        </p:grpSpPr>
        <p:grpSp>
          <p:nvGrpSpPr>
            <p:cNvPr id="14" name="组合 13"/>
            <p:cNvGrpSpPr/>
            <p:nvPr/>
          </p:nvGrpSpPr>
          <p:grpSpPr>
            <a:xfrm>
              <a:off x="-29" y="0"/>
              <a:ext cx="10829" cy="605"/>
              <a:chOff x="-29" y="0"/>
              <a:chExt cx="10829" cy="605"/>
            </a:xfrm>
          </p:grpSpPr>
          <p:sp>
            <p:nvSpPr>
              <p:cNvPr id="9" name="文本框 8"/>
              <p:cNvSpPr txBox="1"/>
              <p:nvPr>
                <p:custDataLst>
                  <p:tags r:id="rId34"/>
                </p:custDataLst>
              </p:nvPr>
            </p:nvSpPr>
            <p:spPr>
              <a:xfrm>
                <a:off x="121" y="68"/>
                <a:ext cx="4247" cy="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1400" b="1" dirty="0" err="1">
                    <a:solidFill>
                      <a:srgbClr val="28649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SiC</a:t>
                </a:r>
                <a:r>
                  <a:rPr lang="en-US" altLang="zh-CN" sz="1400" b="1" dirty="0">
                    <a:solidFill>
                      <a:srgbClr val="28649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 MOSFET / </a:t>
                </a:r>
                <a:r>
                  <a:rPr lang="zh-CN" altLang="en-US" sz="1400" b="1" dirty="0">
                    <a:solidFill>
                      <a:srgbClr val="28649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碳化硅</a:t>
                </a:r>
                <a:r>
                  <a:rPr lang="zh-CN" sz="1400" b="1" dirty="0">
                    <a:solidFill>
                      <a:srgbClr val="28649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分立器件</a:t>
                </a:r>
                <a:endParaRPr lang="zh-CN" sz="1400" b="1" dirty="0">
                  <a:solidFill>
                    <a:srgbClr val="28649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10" name="直接连接符 9"/>
              <p:cNvCxnSpPr/>
              <p:nvPr>
                <p:custDataLst>
                  <p:tags r:id="rId35"/>
                </p:custDataLst>
              </p:nvPr>
            </p:nvCxnSpPr>
            <p:spPr>
              <a:xfrm>
                <a:off x="-29" y="573"/>
                <a:ext cx="4733" cy="0"/>
              </a:xfrm>
              <a:prstGeom prst="line">
                <a:avLst/>
              </a:prstGeom>
              <a:ln w="38100">
                <a:solidFill>
                  <a:srgbClr val="2864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矩形 2"/>
              <p:cNvSpPr/>
              <p:nvPr>
                <p:custDataLst>
                  <p:tags r:id="rId36"/>
                </p:custDataLst>
              </p:nvPr>
            </p:nvSpPr>
            <p:spPr>
              <a:xfrm>
                <a:off x="4395" y="0"/>
                <a:ext cx="6405" cy="605"/>
              </a:xfrm>
              <a:custGeom>
                <a:avLst/>
                <a:gdLst>
                  <a:gd name="connsiteX0" fmla="*/ 0 w 4330248"/>
                  <a:gd name="connsiteY0" fmla="*/ 0 h 384349"/>
                  <a:gd name="connsiteX1" fmla="*/ 4330248 w 4330248"/>
                  <a:gd name="connsiteY1" fmla="*/ 0 h 384349"/>
                  <a:gd name="connsiteX2" fmla="*/ 4330248 w 4330248"/>
                  <a:gd name="connsiteY2" fmla="*/ 384349 h 384349"/>
                  <a:gd name="connsiteX3" fmla="*/ 0 w 4330248"/>
                  <a:gd name="connsiteY3" fmla="*/ 384349 h 384349"/>
                  <a:gd name="connsiteX4" fmla="*/ 0 w 4330248"/>
                  <a:gd name="connsiteY4" fmla="*/ 0 h 384349"/>
                  <a:gd name="connsiteX0-1" fmla="*/ 285750 w 4330248"/>
                  <a:gd name="connsiteY0-2" fmla="*/ 0 h 389111"/>
                  <a:gd name="connsiteX1-3" fmla="*/ 4330248 w 4330248"/>
                  <a:gd name="connsiteY1-4" fmla="*/ 4762 h 389111"/>
                  <a:gd name="connsiteX2-5" fmla="*/ 4330248 w 4330248"/>
                  <a:gd name="connsiteY2-6" fmla="*/ 389111 h 389111"/>
                  <a:gd name="connsiteX3-7" fmla="*/ 0 w 4330248"/>
                  <a:gd name="connsiteY3-8" fmla="*/ 389111 h 389111"/>
                  <a:gd name="connsiteX4-9" fmla="*/ 285750 w 4330248"/>
                  <a:gd name="connsiteY4-10" fmla="*/ 0 h 389111"/>
                  <a:gd name="connsiteX0-11" fmla="*/ 285750 w 4330248"/>
                  <a:gd name="connsiteY0-12" fmla="*/ 0 h 393874"/>
                  <a:gd name="connsiteX1-13" fmla="*/ 4330248 w 4330248"/>
                  <a:gd name="connsiteY1-14" fmla="*/ 9525 h 393874"/>
                  <a:gd name="connsiteX2-15" fmla="*/ 4330248 w 4330248"/>
                  <a:gd name="connsiteY2-16" fmla="*/ 393874 h 393874"/>
                  <a:gd name="connsiteX3-17" fmla="*/ 0 w 4330248"/>
                  <a:gd name="connsiteY3-18" fmla="*/ 393874 h 393874"/>
                  <a:gd name="connsiteX4-19" fmla="*/ 285750 w 4330248"/>
                  <a:gd name="connsiteY4-20" fmla="*/ 0 h 393874"/>
                  <a:gd name="connsiteX0-21" fmla="*/ 285750 w 4330248"/>
                  <a:gd name="connsiteY0-22" fmla="*/ 0 h 384349"/>
                  <a:gd name="connsiteX1-23" fmla="*/ 4330248 w 4330248"/>
                  <a:gd name="connsiteY1-24" fmla="*/ 0 h 384349"/>
                  <a:gd name="connsiteX2-25" fmla="*/ 4330248 w 4330248"/>
                  <a:gd name="connsiteY2-26" fmla="*/ 384349 h 384349"/>
                  <a:gd name="connsiteX3-27" fmla="*/ 0 w 4330248"/>
                  <a:gd name="connsiteY3-28" fmla="*/ 384349 h 384349"/>
                  <a:gd name="connsiteX4-29" fmla="*/ 285750 w 4330248"/>
                  <a:gd name="connsiteY4-30" fmla="*/ 0 h 38434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4330248" h="384349">
                    <a:moveTo>
                      <a:pt x="285750" y="0"/>
                    </a:moveTo>
                    <a:lnTo>
                      <a:pt x="4330248" y="0"/>
                    </a:lnTo>
                    <a:lnTo>
                      <a:pt x="4330248" y="384349"/>
                    </a:lnTo>
                    <a:lnTo>
                      <a:pt x="0" y="384349"/>
                    </a:lnTo>
                    <a:lnTo>
                      <a:pt x="285750" y="0"/>
                    </a:lnTo>
                    <a:close/>
                  </a:path>
                </a:pathLst>
              </a:custGeom>
              <a:solidFill>
                <a:srgbClr val="2864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pic>
          <p:nvPicPr>
            <p:cNvPr id="3" name="图片 2" descr="深圳爱仕特科技白"/>
            <p:cNvPicPr>
              <a:picLocks noChangeAspect="1"/>
            </p:cNvPicPr>
            <p:nvPr/>
          </p:nvPicPr>
          <p:blipFill>
            <a:blip r:embed="rId37"/>
            <a:stretch>
              <a:fillRect/>
            </a:stretch>
          </p:blipFill>
          <p:spPr>
            <a:xfrm>
              <a:off x="6727" y="125"/>
              <a:ext cx="3742" cy="35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格 1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3035" y="468291"/>
          <a:ext cx="6552000" cy="673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00"/>
                <a:gridCol w="1260000"/>
                <a:gridCol w="1008000"/>
                <a:gridCol w="576000"/>
                <a:gridCol w="540000"/>
                <a:gridCol w="828000"/>
                <a:gridCol w="720000"/>
                <a:gridCol w="936000"/>
              </a:tblGrid>
              <a:tr h="288290"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DS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Product SKU</a:t>
                      </a:r>
                      <a:endParaRPr lang="en-US" altLang="zh-CN" sz="12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R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  <a:sym typeface="+mn-ea"/>
                        </a:rPr>
                        <a:t>DS(on) </a:t>
                      </a:r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@25</a:t>
                      </a:r>
                      <a:r>
                        <a:rPr lang="en-US" altLang="zh-CN" sz="1000" dirty="0">
                          <a:solidFill>
                            <a:schemeClr val="bg1"/>
                          </a:solidFill>
                          <a:sym typeface="+mn-ea"/>
                        </a:rPr>
                        <a:t>℃</a:t>
                      </a:r>
                      <a:endParaRPr lang="en-US" altLang="zh-CN" sz="10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 err="1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altLang="zh-CN" sz="800" dirty="0" err="1">
                          <a:solidFill>
                            <a:schemeClr val="bg1"/>
                          </a:solidFill>
                        </a:rPr>
                        <a:t>GS</a:t>
                      </a:r>
                      <a:endParaRPr lang="en-US" altLang="zh-CN" sz="800" dirty="0" err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Package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/>
                        <a:t>Status</a:t>
                      </a:r>
                      <a:endParaRPr lang="en-US" altLang="zh-CN" sz="1200" dirty="0"/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en-US" altLang="zh-CN" sz="12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96296"/>
                    </a:solidFill>
                  </a:tcPr>
                </a:tc>
              </a:tr>
              <a:tr h="244800">
                <a:tc rowSpan="10">
                  <a:txBody>
                    <a:bodyPr/>
                    <a:p>
                      <a:pPr marL="0" algn="ctr" defTabSz="685800" rtl="0" eaLnBrk="1" latinLnBrk="0" hangingPunct="1">
                        <a:buNone/>
                      </a:pPr>
                      <a:r>
                        <a:rPr lang="en-US" altLang="zh-CN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1200V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ASC30N1200MT4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" action="ppaction://hlinkfile"/>
                        </a:rPr>
                        <a:t>ASC30N1200MT4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   ASC30N1200MT4PB</a:t>
                      </a:r>
                      <a:endParaRPr lang="en-US" altLang="zh-CN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3" action="ppaction://hlinkfile"/>
                        </a:rPr>
                        <a:t>ASC30N1200MT4PB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3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ASC30N1200MT7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4" action="ppaction://hlinkfile"/>
                        </a:rPr>
                        <a:t>ASC30N1200MT7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4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ASR80N1200MD02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TOLL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5" action="ppaction://hlinkfile"/>
                        </a:rPr>
                        <a:t>ASR80N1200MD02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475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ASR80N1200MD88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PDFN8*8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6" action="ppaction://hlinkfile"/>
                        </a:rPr>
                        <a:t>ASR80N1200MD88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6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ASC20N1200MT3PB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7" action="ppaction://hlinkfile"/>
                        </a:rPr>
                        <a:t>ASC20N1200MT3PB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7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ASC20N1200MT4PB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8" action="ppaction://hlinkfile"/>
                        </a:rPr>
                        <a:t>ASC20N1200MT4PB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8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ASC20N1200MT7PB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9" action="ppaction://hlinkfile"/>
                        </a:rPr>
                        <a:t>ASC20N1200MT7PB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 ASR160N1200MD02PB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160mΩ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20A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15V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TOLL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0" action="ppaction://hlinkfile"/>
                        </a:rPr>
                        <a:t> ASR160N1200MD02PB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0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ASR160N1200MD88PB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PDFN8*8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1" action="ppaction://hlinkfile"/>
                        </a:rPr>
                        <a:t>ASR160N1200MD88PB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1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rowSpan="11">
                  <a:txBody>
                    <a:bodyPr/>
                    <a:p>
                      <a:pPr marL="0" algn="ctr" defTabSz="685800" rtl="0" eaLnBrk="1" latinLnBrk="0" hangingPunct="1">
                        <a:buNone/>
                      </a:pPr>
                      <a:r>
                        <a:rPr lang="en-US" altLang="zh-CN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1700V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ASC200N1700MT4L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12.5mΩ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ASC100N1700MT3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2" action="ppaction://hlinkfile"/>
                        </a:rPr>
                        <a:t>ASC100N1700MT3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2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ASC100N1700MT3PB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3" action="ppaction://hlinkfile"/>
                        </a:rPr>
                        <a:t>ASC100N1700MT3PB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3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ASC100N1700MT4i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ASC100N1700MT4L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4" action="ppaction://hlinkfile"/>
                        </a:rPr>
                        <a:t>ASC100N1700MT4L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4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511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ASC100N1700MT4PB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25mΩ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5" action="ppaction://hlinkfile"/>
                        </a:rPr>
                        <a:t>ASC100N1700MT4PB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5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ASC40N1700MT3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72mΩ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  <a:hlinkClick r:id="rId16" action="ppaction://hlinkfile"/>
                        </a:rPr>
                        <a:t>ASC40N1700MT3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  <a:hlinkClick r:id="rId16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ASC40N1700MT4L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72mΩ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ASC5N1700MT3PB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750mΩ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TO-247-3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7" action="ppaction://hlinkfile"/>
                        </a:rPr>
                        <a:t>ASC5N1700MT3PB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7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ASC5N1700MT7PB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750mΩ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TO-263-7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8" action="ppaction://hlinkfile"/>
                        </a:rPr>
                        <a:t>ASC5N1700MT7PB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8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ASC1N1700MF3PB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10000mΩ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TO-220F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19" action="ppaction://hlinkfile"/>
                        </a:rPr>
                        <a:t>ASC1N1700MF3PB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19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>
                  <a:txBody>
                    <a:bodyPr/>
                    <a:p>
                      <a:pPr marL="0" algn="ctr" defTabSz="685800" rtl="0" eaLnBrk="1" latinLnBrk="0" hangingPunct="1"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2000V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ASC30N2000MT4PB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100mΩ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15V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rowSpan="2">
                  <a:txBody>
                    <a:bodyPr/>
                    <a:p>
                      <a:pPr marL="0" algn="ctr" defTabSz="685800" rtl="0" eaLnBrk="1" latinLnBrk="0" hangingPunct="1">
                        <a:buNone/>
                      </a:pPr>
                      <a:r>
                        <a:rPr lang="en-US" altLang="zh-CN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3300V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ASC60N3300MT4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hlinkClick r:id="rId20" action="ppaction://hlinkfile"/>
                        </a:rPr>
                        <a:t>ASC60N3300MT4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hlinkClick r:id="rId20" action="ppaction://hlinkfile"/>
                      </a:endParaRPr>
                    </a:p>
                  </a:txBody>
                  <a:tcPr marL="9525" marR="9525" marT="9525" marB="0" anchor="ctr"/>
                </a:tc>
              </a:tr>
              <a:tr h="244800">
                <a:tc vMerge="1"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 ASC20N3300MT4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18V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TO-247-4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rtl="0" fontAlgn="ctr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576000">
                <a:tc gridSpan="8">
                  <a:txBody>
                    <a:bodyPr/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* 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注：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尾缀“PB”——15V Vgs版本；</a:t>
                      </a:r>
                      <a:endParaRPr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              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i 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”——绝缘版本</a:t>
                      </a:r>
                      <a:r>
                        <a:rPr 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；</a:t>
                      </a:r>
                      <a:endParaRPr lang="zh-CN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              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L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”——</a:t>
                      </a:r>
                      <a:r>
                        <a:rPr 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新型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TO-247-4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封装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版本</a:t>
                      </a:r>
                      <a:r>
                        <a:rPr 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。</a:t>
                      </a:r>
                      <a:endParaRPr lang="zh-CN" altLang="zh-CN" sz="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0" y="9690735"/>
            <a:ext cx="6858000" cy="261620"/>
            <a:chOff x="0" y="15261"/>
            <a:chExt cx="10800" cy="412"/>
          </a:xfrm>
        </p:grpSpPr>
        <p:sp>
          <p:nvSpPr>
            <p:cNvPr id="2" name="矩形 1"/>
            <p:cNvSpPr/>
            <p:nvPr>
              <p:custDataLst>
                <p:tags r:id="rId21"/>
              </p:custDataLst>
            </p:nvPr>
          </p:nvSpPr>
          <p:spPr>
            <a:xfrm>
              <a:off x="0" y="15355"/>
              <a:ext cx="10800" cy="245"/>
            </a:xfrm>
            <a:prstGeom prst="rect">
              <a:avLst/>
            </a:prstGeom>
            <a:gradFill flip="none" rotWithShape="1">
              <a:gsLst>
                <a:gs pos="100000">
                  <a:srgbClr val="1E5180"/>
                </a:gs>
                <a:gs pos="2000">
                  <a:srgbClr val="2B67A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文本框 3"/>
            <p:cNvSpPr txBox="1"/>
            <p:nvPr>
              <p:custDataLst>
                <p:tags r:id="rId22"/>
              </p:custDataLst>
            </p:nvPr>
          </p:nvSpPr>
          <p:spPr>
            <a:xfrm>
              <a:off x="3839" y="15261"/>
              <a:ext cx="3122" cy="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1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www.astsic.com</a:t>
              </a:r>
              <a:endParaRPr lang="en-US" altLang="zh-CN" sz="11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18415" y="0"/>
            <a:ext cx="6875780" cy="383540"/>
            <a:chOff x="-29" y="0"/>
            <a:chExt cx="10828" cy="604"/>
          </a:xfrm>
        </p:grpSpPr>
        <p:grpSp>
          <p:nvGrpSpPr>
            <p:cNvPr id="3" name="组合 2"/>
            <p:cNvGrpSpPr/>
            <p:nvPr/>
          </p:nvGrpSpPr>
          <p:grpSpPr>
            <a:xfrm>
              <a:off x="-29" y="0"/>
              <a:ext cx="10829" cy="605"/>
              <a:chOff x="-29" y="0"/>
              <a:chExt cx="10829" cy="605"/>
            </a:xfrm>
          </p:grpSpPr>
          <p:cxnSp>
            <p:nvCxnSpPr>
              <p:cNvPr id="8" name="直接连接符 7"/>
              <p:cNvCxnSpPr/>
              <p:nvPr>
                <p:custDataLst>
                  <p:tags r:id="rId23"/>
                </p:custDataLst>
              </p:nvPr>
            </p:nvCxnSpPr>
            <p:spPr>
              <a:xfrm>
                <a:off x="-29" y="573"/>
                <a:ext cx="4733" cy="0"/>
              </a:xfrm>
              <a:prstGeom prst="line">
                <a:avLst/>
              </a:prstGeom>
              <a:ln w="38100">
                <a:solidFill>
                  <a:srgbClr val="2864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矩形 2"/>
              <p:cNvSpPr/>
              <p:nvPr>
                <p:custDataLst>
                  <p:tags r:id="rId24"/>
                </p:custDataLst>
              </p:nvPr>
            </p:nvSpPr>
            <p:spPr>
              <a:xfrm>
                <a:off x="4395" y="0"/>
                <a:ext cx="6405" cy="605"/>
              </a:xfrm>
              <a:custGeom>
                <a:avLst/>
                <a:gdLst>
                  <a:gd name="connsiteX0" fmla="*/ 0 w 4330248"/>
                  <a:gd name="connsiteY0" fmla="*/ 0 h 384349"/>
                  <a:gd name="connsiteX1" fmla="*/ 4330248 w 4330248"/>
                  <a:gd name="connsiteY1" fmla="*/ 0 h 384349"/>
                  <a:gd name="connsiteX2" fmla="*/ 4330248 w 4330248"/>
                  <a:gd name="connsiteY2" fmla="*/ 384349 h 384349"/>
                  <a:gd name="connsiteX3" fmla="*/ 0 w 4330248"/>
                  <a:gd name="connsiteY3" fmla="*/ 384349 h 384349"/>
                  <a:gd name="connsiteX4" fmla="*/ 0 w 4330248"/>
                  <a:gd name="connsiteY4" fmla="*/ 0 h 384349"/>
                  <a:gd name="connsiteX0-1" fmla="*/ 285750 w 4330248"/>
                  <a:gd name="connsiteY0-2" fmla="*/ 0 h 389111"/>
                  <a:gd name="connsiteX1-3" fmla="*/ 4330248 w 4330248"/>
                  <a:gd name="connsiteY1-4" fmla="*/ 4762 h 389111"/>
                  <a:gd name="connsiteX2-5" fmla="*/ 4330248 w 4330248"/>
                  <a:gd name="connsiteY2-6" fmla="*/ 389111 h 389111"/>
                  <a:gd name="connsiteX3-7" fmla="*/ 0 w 4330248"/>
                  <a:gd name="connsiteY3-8" fmla="*/ 389111 h 389111"/>
                  <a:gd name="connsiteX4-9" fmla="*/ 285750 w 4330248"/>
                  <a:gd name="connsiteY4-10" fmla="*/ 0 h 389111"/>
                  <a:gd name="connsiteX0-11" fmla="*/ 285750 w 4330248"/>
                  <a:gd name="connsiteY0-12" fmla="*/ 0 h 393874"/>
                  <a:gd name="connsiteX1-13" fmla="*/ 4330248 w 4330248"/>
                  <a:gd name="connsiteY1-14" fmla="*/ 9525 h 393874"/>
                  <a:gd name="connsiteX2-15" fmla="*/ 4330248 w 4330248"/>
                  <a:gd name="connsiteY2-16" fmla="*/ 393874 h 393874"/>
                  <a:gd name="connsiteX3-17" fmla="*/ 0 w 4330248"/>
                  <a:gd name="connsiteY3-18" fmla="*/ 393874 h 393874"/>
                  <a:gd name="connsiteX4-19" fmla="*/ 285750 w 4330248"/>
                  <a:gd name="connsiteY4-20" fmla="*/ 0 h 393874"/>
                  <a:gd name="connsiteX0-21" fmla="*/ 285750 w 4330248"/>
                  <a:gd name="connsiteY0-22" fmla="*/ 0 h 384349"/>
                  <a:gd name="connsiteX1-23" fmla="*/ 4330248 w 4330248"/>
                  <a:gd name="connsiteY1-24" fmla="*/ 0 h 384349"/>
                  <a:gd name="connsiteX2-25" fmla="*/ 4330248 w 4330248"/>
                  <a:gd name="connsiteY2-26" fmla="*/ 384349 h 384349"/>
                  <a:gd name="connsiteX3-27" fmla="*/ 0 w 4330248"/>
                  <a:gd name="connsiteY3-28" fmla="*/ 384349 h 384349"/>
                  <a:gd name="connsiteX4-29" fmla="*/ 285750 w 4330248"/>
                  <a:gd name="connsiteY4-30" fmla="*/ 0 h 38434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4330248" h="384349">
                    <a:moveTo>
                      <a:pt x="285750" y="0"/>
                    </a:moveTo>
                    <a:lnTo>
                      <a:pt x="4330248" y="0"/>
                    </a:lnTo>
                    <a:lnTo>
                      <a:pt x="4330248" y="384349"/>
                    </a:lnTo>
                    <a:lnTo>
                      <a:pt x="0" y="384349"/>
                    </a:lnTo>
                    <a:lnTo>
                      <a:pt x="285750" y="0"/>
                    </a:lnTo>
                    <a:close/>
                  </a:path>
                </a:pathLst>
              </a:custGeom>
              <a:solidFill>
                <a:srgbClr val="2864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dirty="0"/>
              </a:p>
            </p:txBody>
          </p:sp>
        </p:grpSp>
        <p:pic>
          <p:nvPicPr>
            <p:cNvPr id="13" name="图片 12" descr="深圳爱仕特科技白"/>
            <p:cNvPicPr>
              <a:picLocks noChangeAspect="1"/>
            </p:cNvPicPr>
            <p:nvPr>
              <p:custDataLst>
                <p:tags r:id="rId25"/>
              </p:custDataLst>
            </p:nvPr>
          </p:nvPicPr>
          <p:blipFill>
            <a:blip r:embed="rId26"/>
            <a:stretch>
              <a:fillRect/>
            </a:stretch>
          </p:blipFill>
          <p:spPr>
            <a:xfrm>
              <a:off x="6727" y="125"/>
              <a:ext cx="3742" cy="357"/>
            </a:xfrm>
            <a:prstGeom prst="rect">
              <a:avLst/>
            </a:prstGeom>
          </p:spPr>
        </p:pic>
      </p:grpSp>
      <p:sp>
        <p:nvSpPr>
          <p:cNvPr id="9" name="文本框 8"/>
          <p:cNvSpPr txBox="1"/>
          <p:nvPr>
            <p:custDataLst>
              <p:tags r:id="rId27"/>
            </p:custDataLst>
          </p:nvPr>
        </p:nvSpPr>
        <p:spPr>
          <a:xfrm>
            <a:off x="76835" y="43180"/>
            <a:ext cx="269684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400" b="1" dirty="0" err="1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SiC</a:t>
            </a:r>
            <a:r>
              <a:rPr lang="en-US" altLang="zh-CN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MOSFET / </a:t>
            </a:r>
            <a:r>
              <a:rPr lang="zh-CN" altLang="en-US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碳化硅</a:t>
            </a:r>
            <a:r>
              <a:rPr lang="zh-CN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分立器件</a:t>
            </a:r>
            <a:endParaRPr lang="zh-CN" sz="1400" b="1" dirty="0">
              <a:solidFill>
                <a:srgbClr val="2864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18415" y="0"/>
            <a:ext cx="6876415" cy="384175"/>
            <a:chOff x="-29" y="0"/>
            <a:chExt cx="10829" cy="605"/>
          </a:xfrm>
        </p:grpSpPr>
        <p:grpSp>
          <p:nvGrpSpPr>
            <p:cNvPr id="14" name="组合 13"/>
            <p:cNvGrpSpPr/>
            <p:nvPr/>
          </p:nvGrpSpPr>
          <p:grpSpPr>
            <a:xfrm>
              <a:off x="-29" y="0"/>
              <a:ext cx="10829" cy="605"/>
              <a:chOff x="-29" y="0"/>
              <a:chExt cx="10829" cy="605"/>
            </a:xfrm>
          </p:grpSpPr>
          <p:cxnSp>
            <p:nvCxnSpPr>
              <p:cNvPr id="19" name="直接连接符 18"/>
              <p:cNvCxnSpPr/>
              <p:nvPr>
                <p:custDataLst>
                  <p:tags r:id="rId1"/>
                </p:custDataLst>
              </p:nvPr>
            </p:nvCxnSpPr>
            <p:spPr>
              <a:xfrm>
                <a:off x="-29" y="573"/>
                <a:ext cx="4733" cy="0"/>
              </a:xfrm>
              <a:prstGeom prst="line">
                <a:avLst/>
              </a:prstGeom>
              <a:ln w="38100">
                <a:solidFill>
                  <a:srgbClr val="2864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矩形 2"/>
              <p:cNvSpPr/>
              <p:nvPr>
                <p:custDataLst>
                  <p:tags r:id="rId2"/>
                </p:custDataLst>
              </p:nvPr>
            </p:nvSpPr>
            <p:spPr>
              <a:xfrm>
                <a:off x="4395" y="0"/>
                <a:ext cx="6405" cy="605"/>
              </a:xfrm>
              <a:custGeom>
                <a:avLst/>
                <a:gdLst>
                  <a:gd name="connsiteX0" fmla="*/ 0 w 4330248"/>
                  <a:gd name="connsiteY0" fmla="*/ 0 h 384349"/>
                  <a:gd name="connsiteX1" fmla="*/ 4330248 w 4330248"/>
                  <a:gd name="connsiteY1" fmla="*/ 0 h 384349"/>
                  <a:gd name="connsiteX2" fmla="*/ 4330248 w 4330248"/>
                  <a:gd name="connsiteY2" fmla="*/ 384349 h 384349"/>
                  <a:gd name="connsiteX3" fmla="*/ 0 w 4330248"/>
                  <a:gd name="connsiteY3" fmla="*/ 384349 h 384349"/>
                  <a:gd name="connsiteX4" fmla="*/ 0 w 4330248"/>
                  <a:gd name="connsiteY4" fmla="*/ 0 h 384349"/>
                  <a:gd name="connsiteX0-1" fmla="*/ 285750 w 4330248"/>
                  <a:gd name="connsiteY0-2" fmla="*/ 0 h 389111"/>
                  <a:gd name="connsiteX1-3" fmla="*/ 4330248 w 4330248"/>
                  <a:gd name="connsiteY1-4" fmla="*/ 4762 h 389111"/>
                  <a:gd name="connsiteX2-5" fmla="*/ 4330248 w 4330248"/>
                  <a:gd name="connsiteY2-6" fmla="*/ 389111 h 389111"/>
                  <a:gd name="connsiteX3-7" fmla="*/ 0 w 4330248"/>
                  <a:gd name="connsiteY3-8" fmla="*/ 389111 h 389111"/>
                  <a:gd name="connsiteX4-9" fmla="*/ 285750 w 4330248"/>
                  <a:gd name="connsiteY4-10" fmla="*/ 0 h 389111"/>
                  <a:gd name="connsiteX0-11" fmla="*/ 285750 w 4330248"/>
                  <a:gd name="connsiteY0-12" fmla="*/ 0 h 393874"/>
                  <a:gd name="connsiteX1-13" fmla="*/ 4330248 w 4330248"/>
                  <a:gd name="connsiteY1-14" fmla="*/ 9525 h 393874"/>
                  <a:gd name="connsiteX2-15" fmla="*/ 4330248 w 4330248"/>
                  <a:gd name="connsiteY2-16" fmla="*/ 393874 h 393874"/>
                  <a:gd name="connsiteX3-17" fmla="*/ 0 w 4330248"/>
                  <a:gd name="connsiteY3-18" fmla="*/ 393874 h 393874"/>
                  <a:gd name="connsiteX4-19" fmla="*/ 285750 w 4330248"/>
                  <a:gd name="connsiteY4-20" fmla="*/ 0 h 393874"/>
                  <a:gd name="connsiteX0-21" fmla="*/ 285750 w 4330248"/>
                  <a:gd name="connsiteY0-22" fmla="*/ 0 h 384349"/>
                  <a:gd name="connsiteX1-23" fmla="*/ 4330248 w 4330248"/>
                  <a:gd name="connsiteY1-24" fmla="*/ 0 h 384349"/>
                  <a:gd name="connsiteX2-25" fmla="*/ 4330248 w 4330248"/>
                  <a:gd name="connsiteY2-26" fmla="*/ 384349 h 384349"/>
                  <a:gd name="connsiteX3-27" fmla="*/ 0 w 4330248"/>
                  <a:gd name="connsiteY3-28" fmla="*/ 384349 h 384349"/>
                  <a:gd name="connsiteX4-29" fmla="*/ 285750 w 4330248"/>
                  <a:gd name="connsiteY4-30" fmla="*/ 0 h 38434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4330248" h="384349">
                    <a:moveTo>
                      <a:pt x="285750" y="0"/>
                    </a:moveTo>
                    <a:lnTo>
                      <a:pt x="4330248" y="0"/>
                    </a:lnTo>
                    <a:lnTo>
                      <a:pt x="4330248" y="384349"/>
                    </a:lnTo>
                    <a:lnTo>
                      <a:pt x="0" y="384349"/>
                    </a:lnTo>
                    <a:lnTo>
                      <a:pt x="285750" y="0"/>
                    </a:lnTo>
                    <a:close/>
                  </a:path>
                </a:pathLst>
              </a:custGeom>
              <a:solidFill>
                <a:srgbClr val="2864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dirty="0"/>
              </a:p>
            </p:txBody>
          </p:sp>
        </p:grpSp>
        <p:pic>
          <p:nvPicPr>
            <p:cNvPr id="13" name="图片 12" descr="深圳爱仕特科技白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727" y="125"/>
              <a:ext cx="3742" cy="357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0" y="9690735"/>
            <a:ext cx="6858000" cy="261620"/>
            <a:chOff x="0" y="15261"/>
            <a:chExt cx="10800" cy="412"/>
          </a:xfrm>
        </p:grpSpPr>
        <p:sp>
          <p:nvSpPr>
            <p:cNvPr id="9" name="矩形 8"/>
            <p:cNvSpPr/>
            <p:nvPr>
              <p:custDataLst>
                <p:tags r:id="rId5"/>
              </p:custDataLst>
            </p:nvPr>
          </p:nvSpPr>
          <p:spPr>
            <a:xfrm>
              <a:off x="0" y="15355"/>
              <a:ext cx="10800" cy="245"/>
            </a:xfrm>
            <a:prstGeom prst="rect">
              <a:avLst/>
            </a:prstGeom>
            <a:gradFill flip="none" rotWithShape="1">
              <a:gsLst>
                <a:gs pos="100000">
                  <a:srgbClr val="1E5180"/>
                </a:gs>
                <a:gs pos="2000">
                  <a:srgbClr val="2B67A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dirty="0"/>
            </a:p>
          </p:txBody>
        </p:sp>
        <p:sp>
          <p:nvSpPr>
            <p:cNvPr id="10" name="文本框 9"/>
            <p:cNvSpPr txBox="1"/>
            <p:nvPr>
              <p:custDataLst>
                <p:tags r:id="rId6"/>
              </p:custDataLst>
            </p:nvPr>
          </p:nvSpPr>
          <p:spPr>
            <a:xfrm>
              <a:off x="3839" y="15261"/>
              <a:ext cx="3122" cy="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en-US" altLang="zh-CN" sz="11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www.astsic.com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aphicFrame>
        <p:nvGraphicFramePr>
          <p:cNvPr id="2" name="表格 10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171133" y="468866"/>
          <a:ext cx="6516000" cy="92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45"/>
                <a:gridCol w="1296255"/>
                <a:gridCol w="756000"/>
                <a:gridCol w="1080000"/>
                <a:gridCol w="720000"/>
                <a:gridCol w="756000"/>
                <a:gridCol w="900000"/>
              </a:tblGrid>
              <a:tr h="288000">
                <a:tc>
                  <a:txBody>
                    <a:bodyPr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Package</a:t>
                      </a:r>
                      <a:endParaRPr lang="en-US" altLang="zh-CN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Product SKU</a:t>
                      </a:r>
                      <a:endParaRPr lang="en-US" altLang="zh-CN" sz="12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V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  <a:sym typeface="+mn-ea"/>
                        </a:rPr>
                        <a:t>DS</a:t>
                      </a:r>
                      <a:endParaRPr lang="en-US" altLang="zh-CN" sz="8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DS(on) </a:t>
                      </a:r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@25</a:t>
                      </a:r>
                      <a:r>
                        <a:rPr lang="en-US" altLang="zh-CN" sz="1000" dirty="0">
                          <a:solidFill>
                            <a:schemeClr val="bg1"/>
                          </a:solidFill>
                        </a:rPr>
                        <a:t>℃</a:t>
                      </a:r>
                      <a:endParaRPr lang="en-US" altLang="zh-CN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Status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en-US" altLang="zh-CN" sz="1200" b="1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</a:tr>
              <a:tr h="288000">
                <a:tc rowSpan="5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34mm</a:t>
                      </a: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zh-CN" sz="8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zh-CN" sz="8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zh-CN" sz="8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endParaRPr lang="en-US" altLang="zh-CN" sz="8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ASC300N1200ME2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5.3mΩ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ASR9N1200ME2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9mΩ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180A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ASC30N1200ME2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80mΩ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ASC300N1700ME2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8.3mΩ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</a:t>
                      </a: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ASC100N1700ME2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25mΩ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5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62mm</a:t>
                      </a:r>
                      <a:endParaRPr lang="en-US" altLang="en-US" sz="100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ASC600N1200ME3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2.7mΩ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ASR6N1200ME3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ASC100N1200ME3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16mΩ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ASC600N1700ME3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4.2mΩ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ASC200N1700ME3H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12.5mΩ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6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1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DCS12</a:t>
                      </a:r>
                      <a:endParaRPr lang="en-US" altLang="zh-CN" sz="100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ASC800N650DCS12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650V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1.5mΩ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800A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zh-CN" sz="8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ASC400N650DCS12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650V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zh-CN" sz="8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DCS12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kumimoji="0" lang="en-US" altLang="zh-CN" sz="6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ASC400N1200DCS12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400A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lang="en-US" altLang="zh-CN" sz="8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ASC1000N1700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DCS12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1700V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-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Development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kumimoji="0" lang="en-US" altLang="zh-CN" sz="6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DCS12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1700V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3.2mΩ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kumimoji="0" lang="en-US" altLang="zh-CN" sz="6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DIP21</a:t>
                      </a:r>
                      <a:endParaRPr lang="en-US" altLang="zh-CN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ASC30N1200</a:t>
                      </a:r>
                      <a:r>
                        <a:rPr lang="en-US" altLang="zh-CN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D21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6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DWC3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ASC600N650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MD3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650V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kumimoji="0" lang="en-US" altLang="zh-CN" sz="6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ASC400N650MD3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650V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400A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kumimoji="0" lang="en-US" altLang="zh-CN" sz="6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ASC700N1200MD3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2.3mΩ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700A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MD3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5.3mΩ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ASC600N1700MD3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1700V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4.2mΩ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ASC400N1700MD3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1700V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6.3mΩ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5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1" dirty="0" err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等线" panose="02010600030101010101" charset="-122"/>
                        </a:rPr>
                        <a:t>EasyPACK</a:t>
                      </a: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等线" panose="02010600030101010101" charset="-122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等线" panose="02010600030101010101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ASC300N650MEP2B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650V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ASC300N1200MEP2B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5.3mΩ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ASR6N1200MEP2B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6mΩ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340A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6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zh-CN" sz="6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850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ASC100N1200MEP4B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16mΩ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6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zh-CN" sz="6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ASC100N1200MEP6BH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16mΩ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zh-CN" sz="65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zh-CN" sz="65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3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1" dirty="0" err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EasyPIM</a:t>
                      </a: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l" fontAlgn="ctr">
                        <a:buNone/>
                      </a:pP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ASC200N650EP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650V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ASC200N1200EP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algn="l" fontAlgn="ctr"/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ASC100N1200EP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05410" y="43180"/>
            <a:ext cx="26377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400" b="1" dirty="0" err="1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SiC</a:t>
            </a:r>
            <a:r>
              <a:rPr lang="en-US" altLang="zh-CN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Module /</a:t>
            </a:r>
            <a:r>
              <a:rPr lang="zh-CN" altLang="en-US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碳化硅功率模块</a:t>
            </a:r>
            <a:endParaRPr lang="zh-CN" sz="1400" b="1" dirty="0">
              <a:solidFill>
                <a:srgbClr val="2864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1450" y="1321435"/>
            <a:ext cx="1003935" cy="864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30~300A</a:t>
            </a:r>
            <a:endParaRPr lang="en-US" altLang="zh-CN" sz="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4~80mΩ</a:t>
            </a:r>
            <a:endParaRPr lang="en-US" altLang="zh-CN" sz="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1450" y="2729865"/>
            <a:ext cx="1003935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30~600A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~80mΩ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1450" y="9069705"/>
            <a:ext cx="1003935" cy="612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650~1200V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30~200A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~80mΩ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1450" y="4453890"/>
            <a:ext cx="1003935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400~800A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1.5~6.2mΩ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1450" y="6479540"/>
            <a:ext cx="1003935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0~700A</a:t>
            </a:r>
            <a:endParaRPr lang="en-US" altLang="zh-CN" sz="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1.7~8.3mΩ</a:t>
            </a:r>
            <a:endParaRPr lang="en-US" altLang="zh-CN" sz="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1450" y="7911465"/>
            <a:ext cx="1003935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30~340A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~80mΩ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1133" y="468866"/>
          <a:ext cx="6516000" cy="655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/>
                <a:gridCol w="1296000"/>
                <a:gridCol w="756000"/>
                <a:gridCol w="1080000"/>
                <a:gridCol w="720000"/>
                <a:gridCol w="756000"/>
                <a:gridCol w="900000"/>
              </a:tblGrid>
              <a:tr h="288290">
                <a:tc>
                  <a:txBody>
                    <a:bodyPr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Package</a:t>
                      </a:r>
                      <a:endParaRPr lang="en-US" altLang="zh-CN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Product SKU</a:t>
                      </a:r>
                      <a:endParaRPr lang="en-US" altLang="zh-CN" sz="12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  <a:sym typeface="+mn-ea"/>
                        </a:rPr>
                        <a:t>V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  <a:sym typeface="+mn-ea"/>
                        </a:rPr>
                        <a:t>DS</a:t>
                      </a:r>
                      <a:endParaRPr lang="en-US" altLang="zh-CN" sz="800" dirty="0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DS(on) </a:t>
                      </a:r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@25</a:t>
                      </a:r>
                      <a:r>
                        <a:rPr lang="en-US" altLang="zh-CN" sz="1000" dirty="0">
                          <a:solidFill>
                            <a:schemeClr val="bg1"/>
                          </a:solidFill>
                        </a:rPr>
                        <a:t>℃</a:t>
                      </a:r>
                      <a:endParaRPr lang="en-US" altLang="zh-CN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altLang="zh-CN" sz="8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altLang="zh-CN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bg1"/>
                          </a:solidFill>
                        </a:rPr>
                        <a:t>Status</a:t>
                      </a:r>
                      <a:endParaRPr lang="en-US" altLang="zh-CN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en-US" altLang="zh-CN" sz="1200" b="1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</a:tr>
              <a:tr h="288000">
                <a:tc rowSpan="8">
                  <a:txBody>
                    <a:bodyPr/>
                    <a:p>
                      <a:pPr marL="0" algn="ctr" defTabSz="685800" rtl="0" eaLnBrk="1" fontAlgn="ctr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b="1" dirty="0" err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Econodual</a:t>
                      </a:r>
                      <a:endParaRPr lang="en-US" altLang="zh-CN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zh-CN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ASC800N650MED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650V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1.5mΩ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ASC400N650MED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650V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ASC400N1200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ASR8N1200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MEDF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270A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ASC1000N1700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2.5mΩ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Development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3.2mΩ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ASC300N1700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MED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8.3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4">
                  <a:txBody>
                    <a:bodyPr/>
                    <a:p>
                      <a:pPr marL="0" algn="ctr" defTabSz="685800" rtl="0" eaLnBrk="1" fontAlgn="ctr" latinLnBrk="0" hangingPunct="1">
                        <a:buNone/>
                      </a:pPr>
                      <a:r>
                        <a:rPr lang="en-US" altLang="en-US" sz="1000" b="1" dirty="0" err="1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EconoPACK</a:t>
                      </a:r>
                      <a:endParaRPr lang="en-US" altLang="en-US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685800" rtl="0" eaLnBrk="1" fontAlgn="ctr" latinLnBrk="0" hangingPunct="1">
                        <a:buNone/>
                      </a:pPr>
                      <a:endParaRPr lang="en-US" altLang="en-US" sz="1000" b="1" kern="1200" dirty="0" err="1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ASC300N1200MEK6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1200V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5.3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ASC100N1200MEK6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1200V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16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ASC300N1700MEK6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8.3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300A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dirty="0">
                          <a:solidFill>
                            <a:srgbClr val="FF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  </a:t>
                      </a:r>
                      <a:r>
                        <a:rPr lang="en-US" altLang="zh-CN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ASC100N1700MEK6</a:t>
                      </a:r>
                      <a:endParaRPr lang="en-US" altLang="zh-CN" sz="8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1700V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25mΩ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en-US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100A</a:t>
                      </a:r>
                      <a:endParaRPr lang="en-US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rowSpan="7"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en-US" sz="1000" b="1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HPD</a:t>
                      </a:r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/>
                      <a:endParaRPr lang="en-US" sz="1000" b="1" kern="12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ASC800N650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650V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1.5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ASC400N650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650V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ASC400N1200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1200V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6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chemeClr val="tx1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ASC1000N1700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-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1000A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Development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/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ASC800N1700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3.2mΩ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800A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00">
                <a:tc vMerge="1"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85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ASC400N1700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HPD</a:t>
                      </a:r>
                      <a:endParaRPr lang="en-US" altLang="zh-CN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1700V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6.3mΩ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400A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/</a:t>
                      </a:r>
                      <a:endParaRPr lang="en-US" altLang="zh-CN" sz="6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2000">
                <a:tc gridSpan="7">
                  <a:txBody>
                    <a:bodyPr/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* 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注：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尾缀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2B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——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半桥拓扑版本</a:t>
                      </a:r>
                      <a:r>
                        <a:rPr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；</a:t>
                      </a:r>
                      <a:endParaRPr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                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4B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——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H桥拓扑版本；</a:t>
                      </a:r>
                      <a:endParaRPr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                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6B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——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三相全桥拓扑版本；</a:t>
                      </a:r>
                      <a:endParaRPr lang="zh-CN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  <a:p>
                      <a:pPr marR="0" lvl="0" indent="0" algn="l" defTabSz="914400" rtl="0" font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                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“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H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”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——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含</a:t>
                      </a:r>
                      <a:r>
                        <a:rPr lang="en-US" alt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1/2 SBD</a:t>
                      </a:r>
                      <a:r>
                        <a:rPr lang="zh-CN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版本</a:t>
                      </a:r>
                      <a:r>
                        <a:rPr lang="zh-CN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。</a:t>
                      </a:r>
                      <a:endParaRPr lang="zh-CN" altLang="en-US" sz="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 anchorCt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-18415" y="0"/>
            <a:ext cx="6876415" cy="384175"/>
            <a:chOff x="-29" y="0"/>
            <a:chExt cx="10829" cy="605"/>
          </a:xfrm>
        </p:grpSpPr>
        <p:grpSp>
          <p:nvGrpSpPr>
            <p:cNvPr id="2" name="组合 1"/>
            <p:cNvGrpSpPr/>
            <p:nvPr/>
          </p:nvGrpSpPr>
          <p:grpSpPr>
            <a:xfrm>
              <a:off x="-29" y="0"/>
              <a:ext cx="10829" cy="605"/>
              <a:chOff x="-29" y="0"/>
              <a:chExt cx="10829" cy="605"/>
            </a:xfrm>
          </p:grpSpPr>
          <p:cxnSp>
            <p:nvCxnSpPr>
              <p:cNvPr id="6" name="直接连接符 5"/>
              <p:cNvCxnSpPr/>
              <p:nvPr>
                <p:custDataLst>
                  <p:tags r:id="rId2"/>
                </p:custDataLst>
              </p:nvPr>
            </p:nvCxnSpPr>
            <p:spPr>
              <a:xfrm>
                <a:off x="-29" y="573"/>
                <a:ext cx="4733" cy="0"/>
              </a:xfrm>
              <a:prstGeom prst="line">
                <a:avLst/>
              </a:prstGeom>
              <a:ln w="38100">
                <a:solidFill>
                  <a:srgbClr val="2864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矩形 2"/>
              <p:cNvSpPr/>
              <p:nvPr>
                <p:custDataLst>
                  <p:tags r:id="rId3"/>
                </p:custDataLst>
              </p:nvPr>
            </p:nvSpPr>
            <p:spPr>
              <a:xfrm>
                <a:off x="4395" y="0"/>
                <a:ext cx="6405" cy="605"/>
              </a:xfrm>
              <a:custGeom>
                <a:avLst/>
                <a:gdLst>
                  <a:gd name="connsiteX0" fmla="*/ 0 w 4330248"/>
                  <a:gd name="connsiteY0" fmla="*/ 0 h 384349"/>
                  <a:gd name="connsiteX1" fmla="*/ 4330248 w 4330248"/>
                  <a:gd name="connsiteY1" fmla="*/ 0 h 384349"/>
                  <a:gd name="connsiteX2" fmla="*/ 4330248 w 4330248"/>
                  <a:gd name="connsiteY2" fmla="*/ 384349 h 384349"/>
                  <a:gd name="connsiteX3" fmla="*/ 0 w 4330248"/>
                  <a:gd name="connsiteY3" fmla="*/ 384349 h 384349"/>
                  <a:gd name="connsiteX4" fmla="*/ 0 w 4330248"/>
                  <a:gd name="connsiteY4" fmla="*/ 0 h 384349"/>
                  <a:gd name="connsiteX0-1" fmla="*/ 285750 w 4330248"/>
                  <a:gd name="connsiteY0-2" fmla="*/ 0 h 389111"/>
                  <a:gd name="connsiteX1-3" fmla="*/ 4330248 w 4330248"/>
                  <a:gd name="connsiteY1-4" fmla="*/ 4762 h 389111"/>
                  <a:gd name="connsiteX2-5" fmla="*/ 4330248 w 4330248"/>
                  <a:gd name="connsiteY2-6" fmla="*/ 389111 h 389111"/>
                  <a:gd name="connsiteX3-7" fmla="*/ 0 w 4330248"/>
                  <a:gd name="connsiteY3-8" fmla="*/ 389111 h 389111"/>
                  <a:gd name="connsiteX4-9" fmla="*/ 285750 w 4330248"/>
                  <a:gd name="connsiteY4-10" fmla="*/ 0 h 389111"/>
                  <a:gd name="connsiteX0-11" fmla="*/ 285750 w 4330248"/>
                  <a:gd name="connsiteY0-12" fmla="*/ 0 h 393874"/>
                  <a:gd name="connsiteX1-13" fmla="*/ 4330248 w 4330248"/>
                  <a:gd name="connsiteY1-14" fmla="*/ 9525 h 393874"/>
                  <a:gd name="connsiteX2-15" fmla="*/ 4330248 w 4330248"/>
                  <a:gd name="connsiteY2-16" fmla="*/ 393874 h 393874"/>
                  <a:gd name="connsiteX3-17" fmla="*/ 0 w 4330248"/>
                  <a:gd name="connsiteY3-18" fmla="*/ 393874 h 393874"/>
                  <a:gd name="connsiteX4-19" fmla="*/ 285750 w 4330248"/>
                  <a:gd name="connsiteY4-20" fmla="*/ 0 h 393874"/>
                  <a:gd name="connsiteX0-21" fmla="*/ 285750 w 4330248"/>
                  <a:gd name="connsiteY0-22" fmla="*/ 0 h 384349"/>
                  <a:gd name="connsiteX1-23" fmla="*/ 4330248 w 4330248"/>
                  <a:gd name="connsiteY1-24" fmla="*/ 0 h 384349"/>
                  <a:gd name="connsiteX2-25" fmla="*/ 4330248 w 4330248"/>
                  <a:gd name="connsiteY2-26" fmla="*/ 384349 h 384349"/>
                  <a:gd name="connsiteX3-27" fmla="*/ 0 w 4330248"/>
                  <a:gd name="connsiteY3-28" fmla="*/ 384349 h 384349"/>
                  <a:gd name="connsiteX4-29" fmla="*/ 285750 w 4330248"/>
                  <a:gd name="connsiteY4-30" fmla="*/ 0 h 38434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4330248" h="384349">
                    <a:moveTo>
                      <a:pt x="285750" y="0"/>
                    </a:moveTo>
                    <a:lnTo>
                      <a:pt x="4330248" y="0"/>
                    </a:lnTo>
                    <a:lnTo>
                      <a:pt x="4330248" y="384349"/>
                    </a:lnTo>
                    <a:lnTo>
                      <a:pt x="0" y="384349"/>
                    </a:lnTo>
                    <a:lnTo>
                      <a:pt x="285750" y="0"/>
                    </a:lnTo>
                    <a:close/>
                  </a:path>
                </a:pathLst>
              </a:custGeom>
              <a:solidFill>
                <a:srgbClr val="28649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dirty="0"/>
              </a:p>
            </p:txBody>
          </p:sp>
        </p:grpSp>
        <p:pic>
          <p:nvPicPr>
            <p:cNvPr id="13" name="图片 12" descr="深圳爱仕特科技白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6727" y="125"/>
              <a:ext cx="3742" cy="357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>
            <p:custDataLst>
              <p:tags r:id="rId6"/>
            </p:custDataLst>
          </p:nvPr>
        </p:nvSpPr>
        <p:spPr>
          <a:xfrm>
            <a:off x="133985" y="43180"/>
            <a:ext cx="26377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400" b="1" dirty="0" err="1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SiC</a:t>
            </a:r>
            <a:r>
              <a:rPr lang="en-US" altLang="zh-CN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Module /</a:t>
            </a:r>
            <a:r>
              <a:rPr lang="zh-CN" altLang="en-US" sz="14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碳化硅功率模块</a:t>
            </a:r>
            <a:endParaRPr lang="zh-CN" sz="1400" b="1" dirty="0">
              <a:solidFill>
                <a:srgbClr val="2864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1450" y="5315585"/>
            <a:ext cx="1003935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400~800A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1.5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~6.3mΩ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1450" y="2151380"/>
            <a:ext cx="1008000" cy="900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270~800A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1.5~8.3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1450" y="3403600"/>
            <a:ext cx="1008000" cy="792000"/>
          </a:xfrm>
          <a:prstGeom prst="rect">
            <a:avLst/>
          </a:prstGeom>
          <a:solidFill>
            <a:srgbClr val="FBE5D6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algn="ctr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r>
              <a:rPr lang="zh-CN" altLang="en-US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产品覆盖</a:t>
            </a:r>
            <a:r>
              <a:rPr lang="en-US" altLang="zh-CN" sz="7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--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V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650~1700V</a:t>
            </a:r>
            <a:endParaRPr lang="zh-CN" altLang="en-US" sz="600" kern="12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100~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300A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 defTabSz="685800" rtl="0" eaLnBrk="1" fontAlgn="ctr" latinLnBrk="0" hangingPunct="1">
              <a:lnSpc>
                <a:spcPct val="150000"/>
              </a:lnSpc>
              <a:buNone/>
            </a:pP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</a:t>
            </a:r>
            <a:r>
              <a:rPr lang="en-US" altLang="zh-CN" sz="600" baseline="-250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DS(on)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：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3~</a:t>
            </a:r>
            <a:r>
              <a:rPr lang="en-US" altLang="zh-CN" sz="600" dirty="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25mΩ</a:t>
            </a:r>
            <a:endParaRPr lang="en-US" altLang="zh-CN" sz="600" dirty="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0" y="9690735"/>
            <a:ext cx="6858000" cy="261620"/>
            <a:chOff x="0" y="15261"/>
            <a:chExt cx="10800" cy="412"/>
          </a:xfrm>
        </p:grpSpPr>
        <p:sp>
          <p:nvSpPr>
            <p:cNvPr id="8" name="矩形 7"/>
            <p:cNvSpPr/>
            <p:nvPr/>
          </p:nvSpPr>
          <p:spPr>
            <a:xfrm>
              <a:off x="0" y="15355"/>
              <a:ext cx="10800" cy="245"/>
            </a:xfrm>
            <a:prstGeom prst="rect">
              <a:avLst/>
            </a:prstGeom>
            <a:gradFill flip="none" rotWithShape="1">
              <a:gsLst>
                <a:gs pos="100000">
                  <a:srgbClr val="1E5180"/>
                </a:gs>
                <a:gs pos="2000">
                  <a:srgbClr val="2B67A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839" y="15261"/>
              <a:ext cx="3122" cy="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1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www.astsic.com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-18415" y="4445"/>
            <a:ext cx="6876415" cy="384175"/>
            <a:chOff x="-29" y="7"/>
            <a:chExt cx="10829" cy="605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-29" y="581"/>
              <a:ext cx="4733" cy="0"/>
            </a:xfrm>
            <a:prstGeom prst="line">
              <a:avLst/>
            </a:prstGeom>
            <a:ln w="38100">
              <a:solidFill>
                <a:srgbClr val="2864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矩形 2"/>
            <p:cNvSpPr/>
            <p:nvPr/>
          </p:nvSpPr>
          <p:spPr>
            <a:xfrm>
              <a:off x="4380" y="7"/>
              <a:ext cx="6420" cy="605"/>
            </a:xfrm>
            <a:custGeom>
              <a:avLst/>
              <a:gdLst>
                <a:gd name="connsiteX0" fmla="*/ 0 w 4330248"/>
                <a:gd name="connsiteY0" fmla="*/ 0 h 384349"/>
                <a:gd name="connsiteX1" fmla="*/ 4330248 w 4330248"/>
                <a:gd name="connsiteY1" fmla="*/ 0 h 384349"/>
                <a:gd name="connsiteX2" fmla="*/ 4330248 w 4330248"/>
                <a:gd name="connsiteY2" fmla="*/ 384349 h 384349"/>
                <a:gd name="connsiteX3" fmla="*/ 0 w 4330248"/>
                <a:gd name="connsiteY3" fmla="*/ 384349 h 384349"/>
                <a:gd name="connsiteX4" fmla="*/ 0 w 4330248"/>
                <a:gd name="connsiteY4" fmla="*/ 0 h 384349"/>
                <a:gd name="connsiteX0-1" fmla="*/ 285750 w 4330248"/>
                <a:gd name="connsiteY0-2" fmla="*/ 0 h 389111"/>
                <a:gd name="connsiteX1-3" fmla="*/ 4330248 w 4330248"/>
                <a:gd name="connsiteY1-4" fmla="*/ 4762 h 389111"/>
                <a:gd name="connsiteX2-5" fmla="*/ 4330248 w 4330248"/>
                <a:gd name="connsiteY2-6" fmla="*/ 389111 h 389111"/>
                <a:gd name="connsiteX3-7" fmla="*/ 0 w 4330248"/>
                <a:gd name="connsiteY3-8" fmla="*/ 389111 h 389111"/>
                <a:gd name="connsiteX4-9" fmla="*/ 285750 w 4330248"/>
                <a:gd name="connsiteY4-10" fmla="*/ 0 h 389111"/>
                <a:gd name="connsiteX0-11" fmla="*/ 285750 w 4330248"/>
                <a:gd name="connsiteY0-12" fmla="*/ 0 h 393874"/>
                <a:gd name="connsiteX1-13" fmla="*/ 4330248 w 4330248"/>
                <a:gd name="connsiteY1-14" fmla="*/ 9525 h 393874"/>
                <a:gd name="connsiteX2-15" fmla="*/ 4330248 w 4330248"/>
                <a:gd name="connsiteY2-16" fmla="*/ 393874 h 393874"/>
                <a:gd name="connsiteX3-17" fmla="*/ 0 w 4330248"/>
                <a:gd name="connsiteY3-18" fmla="*/ 393874 h 393874"/>
                <a:gd name="connsiteX4-19" fmla="*/ 285750 w 4330248"/>
                <a:gd name="connsiteY4-20" fmla="*/ 0 h 393874"/>
                <a:gd name="connsiteX0-21" fmla="*/ 285750 w 4330248"/>
                <a:gd name="connsiteY0-22" fmla="*/ 0 h 384349"/>
                <a:gd name="connsiteX1-23" fmla="*/ 4330248 w 4330248"/>
                <a:gd name="connsiteY1-24" fmla="*/ 0 h 384349"/>
                <a:gd name="connsiteX2-25" fmla="*/ 4330248 w 4330248"/>
                <a:gd name="connsiteY2-26" fmla="*/ 384349 h 384349"/>
                <a:gd name="connsiteX3-27" fmla="*/ 0 w 4330248"/>
                <a:gd name="connsiteY3-28" fmla="*/ 384349 h 384349"/>
                <a:gd name="connsiteX4-29" fmla="*/ 285750 w 4330248"/>
                <a:gd name="connsiteY4-30" fmla="*/ 0 h 3843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330248" h="384349">
                  <a:moveTo>
                    <a:pt x="285750" y="0"/>
                  </a:moveTo>
                  <a:lnTo>
                    <a:pt x="4330248" y="0"/>
                  </a:lnTo>
                  <a:lnTo>
                    <a:pt x="4330248" y="384349"/>
                  </a:lnTo>
                  <a:lnTo>
                    <a:pt x="0" y="384349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2864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52271" y="1104767"/>
            <a:ext cx="41806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SiC</a:t>
            </a:r>
            <a:r>
              <a:rPr lang="en-US" altLang="zh-CN" sz="16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Motor Controller /</a:t>
            </a:r>
            <a:r>
              <a:rPr lang="zh-CN" altLang="en-US" sz="16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碳化硅电机控制器</a:t>
            </a:r>
            <a:endParaRPr lang="zh-CN" altLang="en-US" sz="1600" b="1" dirty="0">
              <a:solidFill>
                <a:srgbClr val="2864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10"/>
          <p:cNvGraphicFramePr>
            <a:graphicFrameLocks noGrp="1"/>
          </p:cNvGraphicFramePr>
          <p:nvPr/>
        </p:nvGraphicFramePr>
        <p:xfrm>
          <a:off x="210327" y="1457887"/>
          <a:ext cx="6437346" cy="73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073"/>
                <a:gridCol w="3930650"/>
                <a:gridCol w="577850"/>
                <a:gridCol w="84377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Model Name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Description</a:t>
                      </a:r>
                      <a:endParaRPr lang="zh-CN" altLang="en-US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Status</a:t>
                      </a:r>
                      <a:endParaRPr lang="zh-CN" altLang="en-US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zh-CN" alt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</a:tr>
              <a:tr h="224155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       ASTM0705F</a:t>
                      </a:r>
                      <a:endParaRPr lang="en-US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Rated power 70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W,peak power 120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W,power density 31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VA/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L,</a:t>
                      </a:r>
                      <a:r>
                        <a:rPr lang="en-US" altLang="zh-CN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w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eight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&lt;6.5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kg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6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lang="en-US" sz="6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4044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       ASTM1205F</a:t>
                      </a:r>
                      <a:endParaRPr lang="en-US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Rated power 120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W,peak power 185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W,power density 53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VA/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L,weight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&lt;6.5</a:t>
                      </a:r>
                      <a:r>
                        <a:rPr lang="en-US" altLang="zh-CN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kg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8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Product</a:t>
                      </a:r>
                      <a:endParaRPr kumimoji="0" lang="en-US" altLang="zh-CN" sz="8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6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lang="en-US" sz="6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52271" y="2669543"/>
            <a:ext cx="3736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SiC</a:t>
            </a:r>
            <a:r>
              <a:rPr lang="en-US" altLang="zh-CN" sz="16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Driver Board /</a:t>
            </a:r>
            <a:r>
              <a:rPr lang="zh-CN" altLang="en-US" sz="1600" b="1" dirty="0">
                <a:solidFill>
                  <a:srgbClr val="2864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碳化硅模块驱动板</a:t>
            </a:r>
            <a:endParaRPr lang="zh-CN" altLang="en-US" sz="1600" b="1" dirty="0">
              <a:solidFill>
                <a:srgbClr val="2864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表格 10"/>
          <p:cNvGraphicFramePr>
            <a:graphicFrameLocks noGrp="1"/>
          </p:cNvGraphicFramePr>
          <p:nvPr/>
        </p:nvGraphicFramePr>
        <p:xfrm>
          <a:off x="210327" y="3022663"/>
          <a:ext cx="6437630" cy="96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073"/>
                <a:gridCol w="3930650"/>
                <a:gridCol w="577850"/>
                <a:gridCol w="843773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Model Name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Description</a:t>
                      </a:r>
                      <a:endParaRPr lang="zh-CN" altLang="en-US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Status</a:t>
                      </a:r>
                      <a:endParaRPr lang="zh-CN" altLang="en-US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Datasheet</a:t>
                      </a:r>
                      <a:endParaRPr lang="zh-CN" alt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96296"/>
                    </a:solidFill>
                  </a:tcPr>
                </a:tc>
              </a:tr>
              <a:tr h="224044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ASDB1-DCS12</a:t>
                      </a:r>
                      <a:endParaRPr lang="en-US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Driver board for </a:t>
                      </a:r>
                      <a:r>
                        <a:rPr lang="en-US" sz="85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sym typeface="+mn-ea"/>
                        </a:rPr>
                        <a:t>DCS12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SiC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MOSFET module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6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lang="en-US" altLang="zh-CN" sz="6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4044">
                <a:tc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en-US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ASDB1-DWC3</a:t>
                      </a:r>
                      <a:endParaRPr lang="en-US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Driver board for DWC3 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SiC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MOSFET module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en-US" altLang="zh-CN" sz="6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lang="en-US" altLang="zh-CN" sz="6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4044">
                <a:tc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en-US" sz="8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ASDB1-HPD</a:t>
                      </a:r>
                      <a:endParaRPr lang="en-US" sz="8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D5EA"/>
                    </a:solidFill>
                  </a:tcPr>
                </a:tc>
                <a:tc>
                  <a:txBody>
                    <a:bodyPr/>
                    <a:p>
                      <a:pPr algn="l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 Driver board for HPD 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SiC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 MOSFET module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rPr>
                        <a:t>Product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p>
                      <a:pPr marL="0" algn="ctr" defTabSz="685800" rtl="0" eaLnBrk="1" fontAlgn="ctr" latinLnBrk="0" hangingPunct="1"/>
                      <a:r>
                        <a:rPr lang="en-US" altLang="zh-CN" sz="6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  <a:cs typeface="+mn-cs"/>
                        </a:rPr>
                        <a:t>/</a:t>
                      </a:r>
                      <a:endParaRPr lang="en-US" altLang="zh-CN" sz="6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pSp>
        <p:nvGrpSpPr>
          <p:cNvPr id="16" name="组合 15"/>
          <p:cNvGrpSpPr/>
          <p:nvPr/>
        </p:nvGrpSpPr>
        <p:grpSpPr>
          <a:xfrm>
            <a:off x="2728278" y="6463694"/>
            <a:ext cx="1401445" cy="1541431"/>
            <a:chOff x="2728278" y="7897432"/>
            <a:chExt cx="1401445" cy="1541431"/>
          </a:xfrm>
        </p:grpSpPr>
        <p:sp>
          <p:nvSpPr>
            <p:cNvPr id="17" name="文本框 16"/>
            <p:cNvSpPr txBox="1"/>
            <p:nvPr/>
          </p:nvSpPr>
          <p:spPr>
            <a:xfrm>
              <a:off x="2728278" y="8885778"/>
              <a:ext cx="1401445" cy="553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zh-CN" altLang="en-US" sz="1400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爱仕特公众号</a:t>
              </a:r>
              <a:endParaRPr lang="en-US" altLang="zh-CN" sz="14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  <a:p>
              <a:pPr algn="ctr">
                <a:lnSpc>
                  <a:spcPts val="1800"/>
                </a:lnSpc>
              </a:pPr>
              <a:r>
                <a:rPr lang="en-US" altLang="zh-CN" sz="1000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AST Official Accounts</a:t>
              </a:r>
              <a:endParaRPr lang="zh-CN" altLang="en-US" sz="1000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959301" y="7897432"/>
              <a:ext cx="939401" cy="939401"/>
              <a:chOff x="2716277" y="5662096"/>
              <a:chExt cx="1425442" cy="1425442"/>
            </a:xfrm>
          </p:grpSpPr>
          <p:pic>
            <p:nvPicPr>
              <p:cNvPr id="19" name="图片 18" descr="E:/何方/工作/01-公司资料/11-公众号/公众号二维码.jpg公众号二维码"/>
              <p:cNvPicPr>
                <a:picLocks noChangeAspect="1"/>
              </p:cNvPicPr>
              <p:nvPr/>
            </p:nvPicPr>
            <p:blipFill>
              <a:blip r:embed="rId1"/>
              <a:srcRect l="97" r="97"/>
              <a:stretch>
                <a:fillRect/>
              </a:stretch>
            </p:blipFill>
            <p:spPr>
              <a:xfrm>
                <a:off x="2747152" y="5699402"/>
                <a:ext cx="1363195" cy="1365655"/>
              </a:xfrm>
              <a:prstGeom prst="rect">
                <a:avLst/>
              </a:prstGeom>
            </p:spPr>
          </p:pic>
          <p:sp>
            <p:nvSpPr>
              <p:cNvPr id="20" name="矩形 19"/>
              <p:cNvSpPr/>
              <p:nvPr/>
            </p:nvSpPr>
            <p:spPr>
              <a:xfrm>
                <a:off x="2716277" y="5662096"/>
                <a:ext cx="1425442" cy="1425442"/>
              </a:xfrm>
              <a:prstGeom prst="rect">
                <a:avLst/>
              </a:prstGeom>
              <a:noFill/>
              <a:ln w="38100">
                <a:solidFill>
                  <a:srgbClr val="2962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pic>
        <p:nvPicPr>
          <p:cNvPr id="14" name="图片 13" descr="深圳爱仕特科技白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271645" y="79375"/>
            <a:ext cx="2376170" cy="2266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COMMONDATA" val="eyJoZGlkIjoiMTk0OGRlODZhMDRiOTkxYTdhZmQ0ZWJiODc4MzIxYzgifQ=="/>
  <p:tag name="commondata" val="eyJoZGlkIjoiNTY5MzQyMTQ0NDMzNzVkYWIzMzcwZTU0NGFlZGI1NDIifQ=="/>
  <p:tag name="resource_record_key" val="{&quot;13&quot;:[4364954]}"/>
</p:tagLst>
</file>

<file path=ppt/tags/tag3.xml><?xml version="1.0" encoding="utf-8"?>
<p:tagLst xmlns:p="http://schemas.openxmlformats.org/presentationml/2006/main">
  <p:tag name="KSO_WM_UNIT_TABLE_BEAUTIFY" val="smartTable{244d45c6-d525-463b-ae0f-e94367f0918f}"/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TABLE_BEAUTIFY" val="smartTable{a8e91b84-060d-4939-ad90-c9b99c7df248}"/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8455</Words>
  <Application>WPS 演示</Application>
  <PresentationFormat>A4 纸张(210x297 毫米)</PresentationFormat>
  <Paragraphs>2183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 Light</vt:lpstr>
      <vt:lpstr>微软雅黑</vt:lpstr>
      <vt:lpstr>等线</vt:lpstr>
      <vt:lpstr>Calibri</vt:lpstr>
      <vt:lpstr>Arial Unicode MS</vt:lpstr>
      <vt:lpstr>等线 Light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培俊 姚</dc:creator>
  <cp:lastModifiedBy>AST</cp:lastModifiedBy>
  <cp:revision>161</cp:revision>
  <cp:lastPrinted>2023-10-07T09:29:00Z</cp:lastPrinted>
  <dcterms:created xsi:type="dcterms:W3CDTF">2023-10-11T07:11:00Z</dcterms:created>
  <dcterms:modified xsi:type="dcterms:W3CDTF">2024-10-18T07:57:51Z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D1B2068E7B3E42DC8600BD5C4D70425D_13</vt:lpwstr>
  </property>
  <property fmtid="{D5CDD505-2E9C-101B-9397-08002B2CF9AE}" pid="3" name="KSOProductBuildVer">
    <vt:lpwstr>2052-12.1.0.17827</vt:lpwstr>
  </property>
</Properties>
</file>